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99" r:id="rId3"/>
    <p:sldId id="300" r:id="rId4"/>
    <p:sldId id="276" r:id="rId5"/>
    <p:sldId id="277" r:id="rId6"/>
    <p:sldId id="285" r:id="rId7"/>
    <p:sldId id="278" r:id="rId8"/>
    <p:sldId id="279" r:id="rId9"/>
    <p:sldId id="307" r:id="rId10"/>
    <p:sldId id="280" r:id="rId11"/>
    <p:sldId id="288" r:id="rId12"/>
    <p:sldId id="302" r:id="rId13"/>
    <p:sldId id="301" r:id="rId14"/>
    <p:sldId id="292" r:id="rId15"/>
    <p:sldId id="304" r:id="rId16"/>
    <p:sldId id="305" r:id="rId17"/>
    <p:sldId id="268" r:id="rId18"/>
    <p:sldId id="274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39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007B-B89D-4F7D-A1E8-14A0F9B79067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AADCA-DFDD-40FF-888B-C0CC9F007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2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8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82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AADCA-DFDD-40FF-888B-C0CC9F0074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86800-408D-44D7-8459-6B84BB3105DD}" type="datetimeFigureOut">
              <a:rPr lang="en-US" smtClean="0"/>
              <a:pPr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B3F4-268E-4DA1-B1E2-8242E02AD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2857496"/>
            <a:ext cx="7715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CS" sz="2800" b="1" dirty="0" smtClean="0">
                <a:latin typeface="+mj-lt"/>
                <a:cs typeface="Times New Roman" pitchFamily="18" charset="0"/>
              </a:rPr>
              <a:t>УЧЕНИЦИ КОЈИ СУ ОСВОЈИЛИ НАГРАДЕ НА РЕПУБЛИЧКИМ ТАКМИЧЕЊИМА  20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20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/20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21</a:t>
            </a:r>
            <a:r>
              <a:rPr lang="sr-Cyrl-CS" sz="2800" b="1" dirty="0" smtClean="0">
                <a:latin typeface="+mj-lt"/>
                <a:cs typeface="Times New Roman" pitchFamily="18" charset="0"/>
              </a:rPr>
              <a:t>. ГОДИНЕ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05801"/>
              </p:ext>
            </p:extLst>
          </p:nvPr>
        </p:nvGraphicFramePr>
        <p:xfrm>
          <a:off x="455979" y="3501008"/>
          <a:ext cx="8215371" cy="1093509"/>
        </p:xfrm>
        <a:graphic>
          <a:graphicData uri="http://schemas.openxmlformats.org/drawingml/2006/table">
            <a:tbl>
              <a:tblPr/>
              <a:tblGrid>
                <a:gridCol w="782643"/>
                <a:gridCol w="1456075"/>
                <a:gridCol w="1602233"/>
                <a:gridCol w="1801344"/>
                <a:gridCol w="1569831"/>
                <a:gridCol w="1003245"/>
              </a:tblGrid>
              <a:tr h="415129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7838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Никола Бељаковић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Славко Трифуновић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Атлетика, трчање на 60 метара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6" marR="6216" marT="62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39752" y="2289823"/>
            <a:ext cx="5026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Основна школа „Милун Ивановић“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00240"/>
            <a:ext cx="857256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Основна школа </a:t>
            </a:r>
            <a:r>
              <a:rPr lang="sr-Cyrl-RS" sz="2400" dirty="0" smtClean="0">
                <a:solidFill>
                  <a:srgbClr val="000000"/>
                </a:solidFill>
              </a:rPr>
              <a:t>„Стеван Мокрањац“</a:t>
            </a:r>
            <a:br>
              <a:rPr lang="sr-Cyrl-RS" sz="2400" dirty="0" smtClean="0">
                <a:solidFill>
                  <a:srgbClr val="000000"/>
                </a:solidFill>
              </a:rPr>
            </a:b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30304"/>
              </p:ext>
            </p:extLst>
          </p:nvPr>
        </p:nvGraphicFramePr>
        <p:xfrm>
          <a:off x="539552" y="2543484"/>
          <a:ext cx="8001055" cy="3788608"/>
        </p:xfrm>
        <a:graphic>
          <a:graphicData uri="http://schemas.openxmlformats.org/drawingml/2006/table">
            <a:tbl>
              <a:tblPr/>
              <a:tblGrid>
                <a:gridCol w="718052"/>
                <a:gridCol w="1601731"/>
                <a:gridCol w="1809014"/>
                <a:gridCol w="1273778"/>
                <a:gridCol w="1479413"/>
                <a:gridCol w="1119067"/>
              </a:tblGrid>
              <a:tr h="145181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Пласман</a:t>
                      </a:r>
                    </a:p>
                    <a:p>
                      <a:pPr algn="ctr" fontAlgn="t"/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Ленка Томашевић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Јелена Ћурчић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Виолина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Републичко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такмичење музичких школа Србије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3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Марта Жуковски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Јелена Ћурчић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Виолина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Републичко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такмичење музичких школа Србије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941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Новица Неговановић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Милан Радуловић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Хармоника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Републичко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такмичење музичких школа Србије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539552" y="2074183"/>
            <a:ext cx="77724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Гимназија</a:t>
            </a:r>
            <a:r>
              <a:rPr lang="sr-Cyrl-RS" sz="2400" dirty="0" smtClean="0">
                <a:solidFill>
                  <a:srgbClr val="000000"/>
                </a:solidFill>
              </a:rPr>
              <a:t/>
            </a:r>
            <a:br>
              <a:rPr lang="sr-Cyrl-RS" sz="2400" dirty="0" smtClean="0">
                <a:solidFill>
                  <a:srgbClr val="000000"/>
                </a:solidFill>
              </a:rPr>
            </a:b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886242"/>
              </p:ext>
            </p:extLst>
          </p:nvPr>
        </p:nvGraphicFramePr>
        <p:xfrm>
          <a:off x="539552" y="2543484"/>
          <a:ext cx="8001055" cy="1776147"/>
        </p:xfrm>
        <a:graphic>
          <a:graphicData uri="http://schemas.openxmlformats.org/drawingml/2006/table">
            <a:tbl>
              <a:tblPr/>
              <a:tblGrid>
                <a:gridCol w="718052"/>
                <a:gridCol w="1601731"/>
                <a:gridCol w="1809014"/>
                <a:gridCol w="1273778"/>
                <a:gridCol w="1479413"/>
                <a:gridCol w="1119067"/>
              </a:tblGrid>
              <a:tr h="145181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Пласман</a:t>
                      </a:r>
                    </a:p>
                    <a:p>
                      <a:pPr algn="ctr" fontAlgn="t"/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247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Урош Младенић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Мирјана Јанковић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 награда</a:t>
                      </a:r>
                    </a:p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Пласман на СФО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3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Софија Васиљевић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Мирјана Јанковић</a:t>
                      </a:r>
                    </a:p>
                    <a:p>
                      <a:pPr algn="ctr" fontAlgn="t"/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69" marR="2769" marT="2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6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45983" y="1714488"/>
            <a:ext cx="3452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3588" y="2780928"/>
            <a:ext cx="7416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/>
              <a:t>Новица Неговановић</a:t>
            </a:r>
          </a:p>
          <a:p>
            <a:pPr algn="ctr"/>
            <a:r>
              <a:rPr lang="sr-Cyrl-RS" sz="2800" dirty="0"/>
              <a:t>(Класа професора Милана Радуловића) </a:t>
            </a:r>
          </a:p>
          <a:p>
            <a:pPr algn="ctr"/>
            <a:endParaRPr lang="sr-Cyrl-RS" sz="2800" dirty="0" smtClean="0"/>
          </a:p>
          <a:p>
            <a:pPr algn="ctr"/>
            <a:r>
              <a:rPr lang="sr-Cyrl-RS" sz="2800" dirty="0" smtClean="0">
                <a:solidFill>
                  <a:srgbClr val="000000"/>
                </a:solidFill>
              </a:rPr>
              <a:t>„</a:t>
            </a:r>
            <a:r>
              <a:rPr lang="sr-Cyrl-RS" sz="2800" dirty="0" smtClean="0"/>
              <a:t>Шпанска игра</a:t>
            </a:r>
            <a:r>
              <a:rPr lang="sr-Cyrl-RS" sz="2800" dirty="0" smtClean="0"/>
              <a:t>”, </a:t>
            </a:r>
            <a:r>
              <a:rPr lang="en-US" sz="2800" dirty="0" smtClean="0"/>
              <a:t>M. </a:t>
            </a:r>
            <a:r>
              <a:rPr lang="en-US" sz="2800" dirty="0" err="1" smtClean="0"/>
              <a:t>Hacaturov</a:t>
            </a:r>
            <a:endParaRPr lang="sr-Cyrl-RS" sz="28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479" y="1991487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1936425"/>
            <a:ext cx="85725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38989"/>
              </p:ext>
            </p:extLst>
          </p:nvPr>
        </p:nvGraphicFramePr>
        <p:xfrm>
          <a:off x="236142" y="2715319"/>
          <a:ext cx="8678768" cy="3322875"/>
        </p:xfrm>
        <a:graphic>
          <a:graphicData uri="http://schemas.openxmlformats.org/drawingml/2006/table">
            <a:tbl>
              <a:tblPr/>
              <a:tblGrid>
                <a:gridCol w="792088"/>
                <a:gridCol w="1405960"/>
                <a:gridCol w="1728192"/>
                <a:gridCol w="1584176"/>
                <a:gridCol w="2088232"/>
                <a:gridCol w="1080120"/>
              </a:tblGrid>
              <a:tr h="51919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52366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Дарко Николић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Александар Сеничић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Математика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 категорија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0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Дарко Николић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Предраг Савић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6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Павле Јовановић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Предраг Савић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66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Андреј Бантулић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Мирјана Јанковић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893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Божидар Бркић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Слободан Стевановић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Географија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Национална географска олимпијада ученика средњих школа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428992" y="1967203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Гимназија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1936425"/>
            <a:ext cx="85725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39015"/>
              </p:ext>
            </p:extLst>
          </p:nvPr>
        </p:nvGraphicFramePr>
        <p:xfrm>
          <a:off x="251520" y="2492896"/>
          <a:ext cx="8520427" cy="3664449"/>
        </p:xfrm>
        <a:graphic>
          <a:graphicData uri="http://schemas.openxmlformats.org/drawingml/2006/table">
            <a:tbl>
              <a:tblPr/>
              <a:tblGrid>
                <a:gridCol w="902838"/>
                <a:gridCol w="1977482"/>
                <a:gridCol w="1465082"/>
                <a:gridCol w="1611413"/>
                <a:gridCol w="1171937"/>
                <a:gridCol w="1391675"/>
              </a:tblGrid>
              <a:tr h="500043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51427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4.разред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Марија Тришовић 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Баскет 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5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4.разред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Марта 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Терзић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Баскет 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31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2.разред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Дијана Арсовић 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Баскет 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424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2.разред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Тара 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Биочанин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Баскет 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1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АнастасијаСтојановић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Екипа - женска)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Баскет 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x3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428992" y="1967203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Гимназија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1936425"/>
            <a:ext cx="85725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22775"/>
              </p:ext>
            </p:extLst>
          </p:nvPr>
        </p:nvGraphicFramePr>
        <p:xfrm>
          <a:off x="353710" y="2428869"/>
          <a:ext cx="8424936" cy="4201500"/>
        </p:xfrm>
        <a:graphic>
          <a:graphicData uri="http://schemas.openxmlformats.org/drawingml/2006/table">
            <a:tbl>
              <a:tblPr/>
              <a:tblGrid>
                <a:gridCol w="902838"/>
                <a:gridCol w="1977482"/>
                <a:gridCol w="1553994"/>
                <a:gridCol w="1522501"/>
                <a:gridCol w="1171937"/>
                <a:gridCol w="1296184"/>
              </a:tblGrid>
              <a:tr h="433659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872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Марија Тришовић 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20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Марта 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Терзић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Дијана Арсовић 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200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Тара 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Биочанин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(Екипа - женска)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56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АнастасијаСтојановић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Екипа - женска)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67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Теодора Стојановић (Екипа - женска)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39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1.разред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Сара 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Ђоровић</a:t>
                      </a:r>
                    </a:p>
                    <a:p>
                      <a:pPr algn="l" fontAlgn="b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(Екипа - женска)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Ненад Прибојац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Кошарка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428992" y="1967203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Гимназија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777240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0"/>
            <a:ext cx="9144000" cy="18288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94679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0223"/>
              </p:ext>
            </p:extLst>
          </p:nvPr>
        </p:nvGraphicFramePr>
        <p:xfrm>
          <a:off x="642910" y="3429000"/>
          <a:ext cx="8072494" cy="1101637"/>
        </p:xfrm>
        <a:graphic>
          <a:graphicData uri="http://schemas.openxmlformats.org/drawingml/2006/table">
            <a:tbl>
              <a:tblPr/>
              <a:tblGrid>
                <a:gridCol w="905099"/>
                <a:gridCol w="1418092"/>
                <a:gridCol w="1666260"/>
                <a:gridCol w="1648531"/>
                <a:gridCol w="1528882"/>
                <a:gridCol w="905630"/>
              </a:tblGrid>
              <a:tr h="500066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601571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Андрија Поповић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Веселин Булатовић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Атлетика, трчање на 400 метара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841" marR="3841" marT="384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971600" y="2348880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dirty="0">
                <a:solidFill>
                  <a:srgbClr val="000000"/>
                </a:solidFill>
              </a:rPr>
              <a:t>Пољопривредно-хемијска школа ,, Др Ђорђе Радић''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777240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0"/>
            <a:ext cx="9144000" cy="18288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866117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22815"/>
              </p:ext>
            </p:extLst>
          </p:nvPr>
        </p:nvGraphicFramePr>
        <p:xfrm>
          <a:off x="428596" y="2443601"/>
          <a:ext cx="8321004" cy="4322211"/>
        </p:xfrm>
        <a:graphic>
          <a:graphicData uri="http://schemas.openxmlformats.org/drawingml/2006/table">
            <a:tbl>
              <a:tblPr/>
              <a:tblGrid>
                <a:gridCol w="820127"/>
                <a:gridCol w="1491139"/>
                <a:gridCol w="1185202"/>
                <a:gridCol w="1512168"/>
                <a:gridCol w="1872208"/>
                <a:gridCol w="1440160"/>
              </a:tblGrid>
              <a:tr h="272836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2814" marR="2814" marT="2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2814" marR="2814" marT="2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2814" marR="2814" marT="2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2814" marR="2814" marT="2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  <a:endParaRPr lang="sr-Cyrl-R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14" marR="2814" marT="2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2814" marR="2814" marT="281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56288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Александар Илијовски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Анушка Николић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Виолина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Прва награда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Александар Илијовски и Вук Младенић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Анушка Николић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Камерна музика (дуо виолина и виолончело)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Прва </a:t>
                      </a:r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награда</a:t>
                      </a:r>
                    </a:p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(100 поена)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531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Александар Илијовски и Миљана Сколовић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Анушка Николић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Камерна музика (дуо виолина и саксофон)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Друга награда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8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sr-Cyrl-R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Огњен Вујанац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Роксанда Вујанац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Виолина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Прва награда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8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Јана Вељовић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Роксанда Вујанац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Виолина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Друга награда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319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Вук Младенић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Предраг Михаиловић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Виолончело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Прва награда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87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Лука Сретеновић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Јелена Станић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Виола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Републичко такмичење музичких школа Србије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Друга награда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678893" y="2009376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sr-Cyrl-RS" sz="2400" dirty="0" smtClean="0">
                <a:solidFill>
                  <a:srgbClr val="000000"/>
                </a:solidFill>
              </a:rPr>
              <a:t>СМШ „Стеван Мокрањац“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572560" cy="1143008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sr-Cyrl-RS" sz="2800" dirty="0" smtClean="0"/>
              <a:t>Честитамо свима за постигнуте резултате </a:t>
            </a:r>
            <a:br>
              <a:rPr lang="sr-Cyrl-RS" sz="2800" dirty="0" smtClean="0"/>
            </a:br>
            <a:r>
              <a:rPr lang="sr-Cyrl-RS" sz="2800" dirty="0" smtClean="0"/>
              <a:t>и желимо много успеха у даљем раду! 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72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76872"/>
            <a:ext cx="821537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RS" sz="2800" i="1" dirty="0" smtClean="0"/>
          </a:p>
          <a:p>
            <a:pPr algn="ctr">
              <a:buNone/>
            </a:pPr>
            <a:r>
              <a:rPr lang="sr-Latn-RS" sz="2800" i="1" dirty="0" smtClean="0"/>
              <a:t>„ </a:t>
            </a:r>
            <a:r>
              <a:rPr lang="sr-Cyrl-RS" sz="2800" i="1" dirty="0" smtClean="0"/>
              <a:t>Корени образовања су горки, али су плодови слатки. </a:t>
            </a:r>
            <a:r>
              <a:rPr lang="sr-Latn-RS" sz="2800" i="1" dirty="0" smtClean="0"/>
              <a:t>“ </a:t>
            </a:r>
            <a:r>
              <a:rPr lang="sr-Cyrl-RS" sz="2800" i="1" dirty="0" smtClean="0"/>
              <a:t> </a:t>
            </a:r>
          </a:p>
          <a:p>
            <a:pPr algn="ctr">
              <a:buNone/>
            </a:pPr>
            <a:r>
              <a:rPr lang="sr-Cyrl-RS" sz="2800" i="1" dirty="0" smtClean="0"/>
              <a:t> </a:t>
            </a:r>
          </a:p>
          <a:p>
            <a:pPr algn="ctr">
              <a:buNone/>
            </a:pPr>
            <a:r>
              <a:rPr lang="sr-Cyrl-RS" sz="2800" i="1" dirty="0" smtClean="0"/>
              <a:t>Аристотел</a:t>
            </a:r>
            <a:endParaRPr lang="sr-Cyrl-RS" sz="2800" i="1" dirty="0" smtClean="0"/>
          </a:p>
          <a:p>
            <a:pPr>
              <a:buNone/>
            </a:pPr>
            <a:endParaRPr lang="sr-Cyrl-RS" sz="2800" i="1" dirty="0" smtClean="0"/>
          </a:p>
          <a:p>
            <a:pPr>
              <a:buNone/>
            </a:pPr>
            <a:r>
              <a:rPr lang="sr-Cyrl-RS" sz="2800" dirty="0" smtClean="0"/>
              <a:t>                           </a:t>
            </a:r>
            <a:r>
              <a:rPr lang="sr-Cyrl-RS" sz="2800" dirty="0" smtClean="0"/>
              <a:t> </a:t>
            </a:r>
            <a:endParaRPr lang="sr-Cyrl-RS" sz="2800" dirty="0" smtClean="0"/>
          </a:p>
          <a:p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45983" y="1785926"/>
            <a:ext cx="3452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786058"/>
            <a:ext cx="7315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/>
              <a:t>Новица Неговановић</a:t>
            </a:r>
            <a:endParaRPr lang="sr-Cyrl-RS" sz="2800" dirty="0" smtClean="0"/>
          </a:p>
          <a:p>
            <a:pPr algn="ctr"/>
            <a:r>
              <a:rPr lang="sr-Cyrl-RS" sz="2800" dirty="0" smtClean="0"/>
              <a:t>(Класа </a:t>
            </a:r>
            <a:r>
              <a:rPr lang="sr-Cyrl-RS" sz="2800" dirty="0" smtClean="0"/>
              <a:t>професора Милана Радуловића) </a:t>
            </a:r>
            <a:endParaRPr lang="sr-Cyrl-RS" sz="2800" dirty="0" smtClean="0"/>
          </a:p>
          <a:p>
            <a:pPr algn="ctr"/>
            <a:endParaRPr lang="sr-Cyrl-RS" sz="2800" dirty="0" smtClean="0"/>
          </a:p>
          <a:p>
            <a:pPr algn="ctr"/>
            <a:r>
              <a:rPr lang="sr-Cyrl-RS" sz="2800" dirty="0" smtClean="0">
                <a:solidFill>
                  <a:srgbClr val="000000"/>
                </a:solidFill>
              </a:rPr>
              <a:t>„ </a:t>
            </a:r>
            <a:r>
              <a:rPr lang="en-US" sz="2800" dirty="0" smtClean="0"/>
              <a:t>Ochi </a:t>
            </a:r>
            <a:r>
              <a:rPr lang="en-US" sz="2800" dirty="0" err="1" smtClean="0"/>
              <a:t>Chornije</a:t>
            </a:r>
            <a:r>
              <a:rPr lang="sr-Cyrl-RS" sz="2800" dirty="0" smtClean="0"/>
              <a:t>”, </a:t>
            </a:r>
            <a:r>
              <a:rPr lang="en-US" sz="2800" dirty="0" smtClean="0"/>
              <a:t>Florian Herman</a:t>
            </a:r>
            <a:endParaRPr lang="sr-Cyrl-RS" sz="2800" dirty="0" smtClean="0"/>
          </a:p>
          <a:p>
            <a:pPr algn="ct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2276109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 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ГРАДОНАЧЕЛНИК ГРАДА КРАЉЕВА </a:t>
            </a:r>
          </a:p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И </a:t>
            </a:r>
          </a:p>
          <a:p>
            <a:pPr algn="ctr"/>
            <a:r>
              <a:rPr lang="sr-Cyrl-RS" sz="2800" b="1" dirty="0" smtClean="0">
                <a:latin typeface="+mj-lt"/>
                <a:cs typeface="Times New Roman" pitchFamily="18" charset="0"/>
              </a:rPr>
              <a:t>РУКОВОДИЛАЦ ШКОЛСКЕ УПРАВЕ КРАЉЕВО </a:t>
            </a:r>
          </a:p>
          <a:p>
            <a:pPr algn="ctr"/>
            <a:endParaRPr lang="sr-Cyrl-RS" sz="2800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sr-Cyrl-RS" sz="2800" dirty="0" smtClean="0">
                <a:latin typeface="+mj-lt"/>
                <a:cs typeface="Times New Roman" pitchFamily="18" charset="0"/>
              </a:rPr>
              <a:t>ПОХВАЉУЈУ </a:t>
            </a:r>
          </a:p>
          <a:p>
            <a:pPr algn="ctr"/>
            <a:endParaRPr lang="sr-Cyrl-RS" sz="2800" dirty="0" smtClean="0">
              <a:latin typeface="+mj-lt"/>
              <a:cs typeface="Times New Roman" pitchFamily="18" charset="0"/>
            </a:endParaRPr>
          </a:p>
          <a:p>
            <a:pPr algn="ctr"/>
            <a:r>
              <a:rPr lang="sr-Cyrl-RS" sz="2800" b="1" dirty="0" smtClean="0">
                <a:latin typeface="+mj-lt"/>
                <a:cs typeface="Times New Roman" pitchFamily="18" charset="0"/>
              </a:rPr>
              <a:t>УЧЕНИКЕ И НАСТАВНИКЕ </a:t>
            </a:r>
            <a:r>
              <a:rPr lang="sr-Cyrl-RS" sz="2800" dirty="0" smtClean="0">
                <a:latin typeface="+mj-lt"/>
                <a:cs typeface="Times New Roman" pitchFamily="18" charset="0"/>
              </a:rPr>
              <a:t>ОСНОВНИХ И СРЕДЊИХ ШКОЛА КОЈИ СУ ОСВОЈИЛИ ЈЕДНО ОД 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ПРВА ТРИ МЕСТА НА РЕПУБЛИЧКИМ ТАКМИЧЕЊИМА</a:t>
            </a:r>
            <a:endParaRPr lang="en-US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36983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07167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83697"/>
              </p:ext>
            </p:extLst>
          </p:nvPr>
        </p:nvGraphicFramePr>
        <p:xfrm>
          <a:off x="285719" y="2509681"/>
          <a:ext cx="8572561" cy="4087671"/>
        </p:xfrm>
        <a:graphic>
          <a:graphicData uri="http://schemas.openxmlformats.org/drawingml/2006/table">
            <a:tbl>
              <a:tblPr/>
              <a:tblGrid>
                <a:gridCol w="843552"/>
                <a:gridCol w="1786545"/>
                <a:gridCol w="1626891"/>
                <a:gridCol w="1757485"/>
                <a:gridCol w="1621582"/>
                <a:gridCol w="936506"/>
              </a:tblGrid>
              <a:tr h="26402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Разред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Ученик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Наставник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Предмет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Област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Пласман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941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Вук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Барлов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Ивана Вукотић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7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Искра Васиљевић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Марија Томић Гољић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4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Петра Чапрић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Марија Томић Гољић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Матеја Величковић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Милош Дедеић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Дарија Васиљевић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Аница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Вучинић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Српски језик и књижевност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Српски језик и језичка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Дарија Васиљевић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Аница Вучинић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Српски језик и књижевност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Књижевна олимпијада</a:t>
                      </a: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3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Лена Петрић</a:t>
                      </a:r>
                    </a:p>
                    <a:p>
                      <a:pPr algn="ctr" fontAlgn="t"/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Аница Вучинић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Српски језик и књижевност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Српски језик и језичка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0735" y="2058810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Основна школа  „</a:t>
            </a:r>
            <a:r>
              <a:rPr lang="en-US" sz="2400" dirty="0" smtClean="0">
                <a:solidFill>
                  <a:srgbClr val="000000"/>
                </a:solidFill>
              </a:rPr>
              <a:t>IV</a:t>
            </a:r>
            <a:r>
              <a:rPr lang="sr-Cyrl-RS" sz="2400" dirty="0" smtClean="0">
                <a:solidFill>
                  <a:srgbClr val="000000"/>
                </a:solidFill>
              </a:rPr>
              <a:t> краљевачки батаљон“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52460"/>
              </p:ext>
            </p:extLst>
          </p:nvPr>
        </p:nvGraphicFramePr>
        <p:xfrm>
          <a:off x="326497" y="2276873"/>
          <a:ext cx="8640960" cy="4530755"/>
        </p:xfrm>
        <a:graphic>
          <a:graphicData uri="http://schemas.openxmlformats.org/drawingml/2006/table">
            <a:tbl>
              <a:tblPr/>
              <a:tblGrid>
                <a:gridCol w="717111"/>
                <a:gridCol w="1443129"/>
                <a:gridCol w="1509199"/>
                <a:gridCol w="1152128"/>
                <a:gridCol w="2736304"/>
                <a:gridCol w="1083089"/>
              </a:tblGrid>
              <a:tr h="457619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71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Лука Обућина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Снежана Недељковић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Техника и технологија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Техника и технологија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7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Михаило Томовић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Драгана Јовановић Милосављевић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3.награда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1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Душан Лазић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Наташа Китановић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.награда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7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Илија Пењишевић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Марија Стефановић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Географија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Републичко такмичење талентованих ученика (РЦТ,Чачак)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3.награда</a:t>
                      </a: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Лена Милосављевић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Кристина Трујић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Ликовна култура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Републичка смотра ученичког ликовног ствараштва за основне школе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3.награда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7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Неда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Драгана Милићевић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 smtClean="0">
                          <a:latin typeface="+mn-lt"/>
                          <a:cs typeface="Times New Roman" panose="02020603050405020304" pitchFamily="18" charset="0"/>
                        </a:rPr>
                        <a:t>Музичка култура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Републичко такмичење у певању традиционалне песме</a:t>
                      </a:r>
                      <a:endParaRPr lang="sr-Latn-RS" sz="16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1.награда</a:t>
                      </a:r>
                    </a:p>
                    <a:p>
                      <a:pPr algn="ctr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8150" marR="8150" marT="81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67744" y="186478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Основна школа </a:t>
            </a:r>
            <a:r>
              <a:rPr lang="sr-Cyrl-RS" sz="2400" dirty="0" smtClean="0">
                <a:solidFill>
                  <a:srgbClr val="000000"/>
                </a:solidFill>
              </a:rPr>
              <a:t>„</a:t>
            </a:r>
            <a:r>
              <a:rPr lang="sr-Cyrl-RS" sz="2400" dirty="0" smtClean="0"/>
              <a:t>Светозар Марковић”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71744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4" y="2110079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Основна школа „ Браћа Вилотијевић“</a:t>
            </a:r>
            <a:endParaRPr lang="sr-Cyrl-RS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70823"/>
              </p:ext>
            </p:extLst>
          </p:nvPr>
        </p:nvGraphicFramePr>
        <p:xfrm>
          <a:off x="282291" y="2571745"/>
          <a:ext cx="8572561" cy="4192026"/>
        </p:xfrm>
        <a:graphic>
          <a:graphicData uri="http://schemas.openxmlformats.org/drawingml/2006/table">
            <a:tbl>
              <a:tblPr/>
              <a:tblGrid>
                <a:gridCol w="843552"/>
                <a:gridCol w="1569396"/>
                <a:gridCol w="1844040"/>
                <a:gridCol w="1824423"/>
                <a:gridCol w="1554644"/>
                <a:gridCol w="936506"/>
              </a:tblGrid>
              <a:tr h="261086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  <a:endParaRPr lang="sr-Cyrl-R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32880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Марко Јевтовић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53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Андрија Данчетови</a:t>
                      </a:r>
                      <a:r>
                        <a:rPr lang="sr-Cyrl-RS" sz="16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ћ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2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Николина Карапанџић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Соло певање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176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Николина Карапанџић</a:t>
                      </a:r>
                    </a:p>
                    <a:p>
                      <a:pPr algn="ctr" fontAlgn="t"/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2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Љубица Жарковић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2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Мина Вељовић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28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7.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Стефана Штављанин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097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Мирјана Бајчета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Јелена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Столић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Музичка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култура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Групно</a:t>
                      </a:r>
                      <a:r>
                        <a:rPr lang="sr-Cyrl-R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певање</a:t>
                      </a:r>
                      <a:endParaRPr lang="sr-Cyrl-R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 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815" marR="7815" marT="78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011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55803"/>
              </p:ext>
            </p:extLst>
          </p:nvPr>
        </p:nvGraphicFramePr>
        <p:xfrm>
          <a:off x="683568" y="3684579"/>
          <a:ext cx="7786742" cy="1020926"/>
        </p:xfrm>
        <a:graphic>
          <a:graphicData uri="http://schemas.openxmlformats.org/drawingml/2006/table">
            <a:tbl>
              <a:tblPr/>
              <a:tblGrid>
                <a:gridCol w="865194"/>
                <a:gridCol w="1476673"/>
                <a:gridCol w="1695704"/>
                <a:gridCol w="1426233"/>
                <a:gridCol w="1394244"/>
                <a:gridCol w="928694"/>
              </a:tblGrid>
              <a:tr h="21431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6831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Страхиња Качаревић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Бранка Спасојевић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Немачки језик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Немачки језик - специјална категорија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00298" y="2571744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Основна школа „Живан Маричић“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8572560" cy="1470025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 </a:t>
            </a:r>
            <a:br>
              <a:rPr lang="sr-Cyrl-R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heder-mirnij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2500306"/>
            <a:ext cx="85011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00430" y="1714488"/>
            <a:ext cx="23586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ШКОЛСКА УПРАВА КРАЉЕВО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08423"/>
              </p:ext>
            </p:extLst>
          </p:nvPr>
        </p:nvGraphicFramePr>
        <p:xfrm>
          <a:off x="683568" y="3684579"/>
          <a:ext cx="7786742" cy="928694"/>
        </p:xfrm>
        <a:graphic>
          <a:graphicData uri="http://schemas.openxmlformats.org/drawingml/2006/table">
            <a:tbl>
              <a:tblPr/>
              <a:tblGrid>
                <a:gridCol w="865194"/>
                <a:gridCol w="1476673"/>
                <a:gridCol w="1695704"/>
                <a:gridCol w="1426233"/>
                <a:gridCol w="1394244"/>
                <a:gridCol w="928694"/>
              </a:tblGrid>
              <a:tr h="214314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Разред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Ученик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Наставник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Предмет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Област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Пласман</a:t>
                      </a: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6831"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Благоје Корићанин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Ивана Делевић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Физичко васпитање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Атлетика – скок у даљ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Cyrl-R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2.место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43" marR="7543" marT="7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763688" y="2571744"/>
            <a:ext cx="588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sr-Cyrl-RS" sz="2400" dirty="0" smtClean="0">
                <a:solidFill>
                  <a:srgbClr val="000000"/>
                </a:solidFill>
              </a:rPr>
              <a:t>Основна школа </a:t>
            </a:r>
            <a:r>
              <a:rPr lang="sr-Cyrl-RS" sz="2400" dirty="0" smtClean="0">
                <a:solidFill>
                  <a:srgbClr val="000000"/>
                </a:solidFill>
              </a:rPr>
              <a:t>„Чибуковачки партизани“</a:t>
            </a:r>
            <a:endParaRPr lang="sr-Cyrl-R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1100</Words>
  <Application>Microsoft Office PowerPoint</Application>
  <PresentationFormat>On-screen Show (4:3)</PresentationFormat>
  <Paragraphs>502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   </vt:lpstr>
      <vt:lpstr>   </vt:lpstr>
      <vt:lpstr>PowerPoint Presentation</vt:lpstr>
      <vt:lpstr>   </vt:lpstr>
      <vt:lpstr>   </vt:lpstr>
      <vt:lpstr>   </vt:lpstr>
      <vt:lpstr>   </vt:lpstr>
      <vt:lpstr>   </vt:lpstr>
      <vt:lpstr> Гимназија  </vt:lpstr>
      <vt:lpstr>PowerPoint Presentation</vt:lpstr>
      <vt:lpstr>   </vt:lpstr>
      <vt:lpstr>   </vt:lpstr>
      <vt:lpstr>   </vt:lpstr>
      <vt:lpstr>  </vt:lpstr>
      <vt:lpstr>  </vt:lpstr>
      <vt:lpstr>  Честитамо свима за постигнуте резултате  и желимо много успеха у даљем раду!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Извештај о раду Школске управе Краљево</dc:title>
  <dc:creator>mk</dc:creator>
  <cp:lastModifiedBy>Pomocnik</cp:lastModifiedBy>
  <cp:revision>225</cp:revision>
  <dcterms:created xsi:type="dcterms:W3CDTF">2018-05-04T07:57:44Z</dcterms:created>
  <dcterms:modified xsi:type="dcterms:W3CDTF">2021-07-08T12:58:20Z</dcterms:modified>
</cp:coreProperties>
</file>