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9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6" r:id="rId16"/>
    <p:sldId id="273" r:id="rId17"/>
    <p:sldId id="274" r:id="rId18"/>
    <p:sldId id="275" r:id="rId19"/>
    <p:sldId id="278" r:id="rId20"/>
    <p:sldId id="287" r:id="rId21"/>
    <p:sldId id="279" r:id="rId22"/>
    <p:sldId id="280" r:id="rId23"/>
    <p:sldId id="288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839980071935452"/>
          <c:y val="0.11907003447469572"/>
          <c:w val="0.54884405074365705"/>
          <c:h val="0.43644503839558485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Учешће у укупним приходима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Порески приходи</c:v>
                </c:pt>
                <c:pt idx="1">
                  <c:v>Донације и трансфери</c:v>
                </c:pt>
                <c:pt idx="2">
                  <c:v>Други приходи</c:v>
                </c:pt>
                <c:pt idx="3">
                  <c:v>Меморандумске ставке</c:v>
                </c:pt>
                <c:pt idx="4">
                  <c:v>Примања од продаје нефинансијске имовине</c:v>
                </c:pt>
                <c:pt idx="5">
                  <c:v>Примања од продаје финансијске имовине</c:v>
                </c:pt>
                <c:pt idx="6">
                  <c:v>Пренета неутрошена средства</c:v>
                </c:pt>
                <c:pt idx="7">
                  <c:v>Сопствени приходи буџетских корисника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62.660000000000004</c:v>
                </c:pt>
                <c:pt idx="1">
                  <c:v>13.04</c:v>
                </c:pt>
                <c:pt idx="2">
                  <c:v>6.78</c:v>
                </c:pt>
                <c:pt idx="3">
                  <c:v>5.000000000000001E-2</c:v>
                </c:pt>
                <c:pt idx="4">
                  <c:v>0.30000000000000004</c:v>
                </c:pt>
                <c:pt idx="5">
                  <c:v>9.0000000000000024E-2</c:v>
                </c:pt>
                <c:pt idx="6">
                  <c:v>17.16</c:v>
                </c:pt>
                <c:pt idx="7">
                  <c:v>2.8899999999999997</c:v>
                </c:pt>
              </c:numCache>
            </c:numRef>
          </c:val>
        </c:ser>
        <c:shape val="box"/>
        <c:axId val="165515648"/>
        <c:axId val="165517184"/>
        <c:axId val="0"/>
      </c:bar3DChart>
      <c:catAx>
        <c:axId val="165515648"/>
        <c:scaling>
          <c:orientation val="minMax"/>
        </c:scaling>
        <c:axPos val="b"/>
        <c:tickLblPos val="nextTo"/>
        <c:crossAx val="165517184"/>
        <c:crosses val="autoZero"/>
        <c:auto val="1"/>
        <c:lblAlgn val="ctr"/>
        <c:lblOffset val="100"/>
      </c:catAx>
      <c:valAx>
        <c:axId val="165517184"/>
        <c:scaling>
          <c:orientation val="minMax"/>
        </c:scaling>
        <c:axPos val="l"/>
        <c:majorGridlines/>
        <c:numFmt formatCode="General" sourceLinked="1"/>
        <c:tickLblPos val="nextTo"/>
        <c:crossAx val="1655156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Учешће у укупним средствима буџета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Расходи за запослене</c:v>
                </c:pt>
                <c:pt idx="1">
                  <c:v>Коришћење роба и услуга</c:v>
                </c:pt>
                <c:pt idx="2">
                  <c:v>Дотације и трансфери</c:v>
                </c:pt>
                <c:pt idx="3">
                  <c:v>Остали расходи</c:v>
                </c:pt>
                <c:pt idx="4">
                  <c:v>Субвенције</c:v>
                </c:pt>
                <c:pt idx="5">
                  <c:v>Расходи за социјалну заштиту</c:v>
                </c:pt>
                <c:pt idx="6">
                  <c:v>Средства резерви</c:v>
                </c:pt>
                <c:pt idx="7">
                  <c:v>Капитални издаци</c:v>
                </c:pt>
                <c:pt idx="8">
                  <c:v>Отплата главнице и набавка финансијске имовине</c:v>
                </c:pt>
                <c:pt idx="9">
                  <c:v>Отплата камата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17.86</c:v>
                </c:pt>
                <c:pt idx="1">
                  <c:v>32.03</c:v>
                </c:pt>
                <c:pt idx="2">
                  <c:v>13.84</c:v>
                </c:pt>
                <c:pt idx="3">
                  <c:v>4.9400000000000004</c:v>
                </c:pt>
                <c:pt idx="4">
                  <c:v>3.69</c:v>
                </c:pt>
                <c:pt idx="5">
                  <c:v>2.63</c:v>
                </c:pt>
                <c:pt idx="6">
                  <c:v>0.95000000000000007</c:v>
                </c:pt>
                <c:pt idx="7">
                  <c:v>23.939999999999998</c:v>
                </c:pt>
                <c:pt idx="8">
                  <c:v>0</c:v>
                </c:pt>
                <c:pt idx="9">
                  <c:v>0.11</c:v>
                </c:pt>
              </c:numCache>
            </c:numRef>
          </c:val>
        </c:ser>
        <c:shape val="box"/>
        <c:axId val="165413248"/>
        <c:axId val="165414784"/>
        <c:axId val="0"/>
      </c:bar3DChart>
      <c:catAx>
        <c:axId val="165413248"/>
        <c:scaling>
          <c:orientation val="minMax"/>
        </c:scaling>
        <c:axPos val="b"/>
        <c:tickLblPos val="nextTo"/>
        <c:crossAx val="165414784"/>
        <c:crosses val="autoZero"/>
        <c:auto val="1"/>
        <c:lblAlgn val="ctr"/>
        <c:lblOffset val="100"/>
      </c:catAx>
      <c:valAx>
        <c:axId val="165414784"/>
        <c:scaling>
          <c:orientation val="minMax"/>
        </c:scaling>
        <c:axPos val="l"/>
        <c:majorGridlines/>
        <c:numFmt formatCode="General" sourceLinked="1"/>
        <c:tickLblPos val="nextTo"/>
        <c:crossAx val="1654132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4221954894527103E-2"/>
          <c:y val="0.14857873572396643"/>
          <c:w val="0.73325872460386965"/>
          <c:h val="0.53358665359589463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Структура (%)</c:v>
                </c:pt>
              </c:strCache>
            </c:strRef>
          </c:tx>
          <c:cat>
            <c:strRef>
              <c:f>Sheet1!$A$2:$A$18</c:f>
              <c:strCache>
                <c:ptCount val="17"/>
                <c:pt idx="0">
                  <c:v>Програм 1</c:v>
                </c:pt>
                <c:pt idx="1">
                  <c:v>Програм 2</c:v>
                </c:pt>
                <c:pt idx="2">
                  <c:v>Програм 3</c:v>
                </c:pt>
                <c:pt idx="3">
                  <c:v>Програм 4</c:v>
                </c:pt>
                <c:pt idx="4">
                  <c:v>Програм 5</c:v>
                </c:pt>
                <c:pt idx="5">
                  <c:v>Програм 6</c:v>
                </c:pt>
                <c:pt idx="6">
                  <c:v>Програм 7</c:v>
                </c:pt>
                <c:pt idx="7">
                  <c:v>Програм 8</c:v>
                </c:pt>
                <c:pt idx="8">
                  <c:v>Програм 9</c:v>
                </c:pt>
                <c:pt idx="9">
                  <c:v>Програм 10</c:v>
                </c:pt>
                <c:pt idx="10">
                  <c:v>Програм 11</c:v>
                </c:pt>
                <c:pt idx="11">
                  <c:v>Програм 12</c:v>
                </c:pt>
                <c:pt idx="12">
                  <c:v>Програм 13</c:v>
                </c:pt>
                <c:pt idx="13">
                  <c:v>Програм 14</c:v>
                </c:pt>
                <c:pt idx="14">
                  <c:v>Програм 15</c:v>
                </c:pt>
                <c:pt idx="15">
                  <c:v>Програм 16</c:v>
                </c:pt>
                <c:pt idx="16">
                  <c:v>Програм 17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8.9</c:v>
                </c:pt>
                <c:pt idx="1">
                  <c:v>8.3000000000000007</c:v>
                </c:pt>
                <c:pt idx="2">
                  <c:v>2.6</c:v>
                </c:pt>
                <c:pt idx="3">
                  <c:v>0.70000000000000007</c:v>
                </c:pt>
                <c:pt idx="4">
                  <c:v>2.2999999999999998</c:v>
                </c:pt>
                <c:pt idx="5">
                  <c:v>4.2</c:v>
                </c:pt>
                <c:pt idx="6">
                  <c:v>15.2</c:v>
                </c:pt>
                <c:pt idx="7">
                  <c:v>10.9</c:v>
                </c:pt>
                <c:pt idx="8">
                  <c:v>6.5</c:v>
                </c:pt>
                <c:pt idx="9">
                  <c:v>2.9</c:v>
                </c:pt>
                <c:pt idx="10">
                  <c:v>5.0999999999999996</c:v>
                </c:pt>
                <c:pt idx="11">
                  <c:v>0.70000000000000007</c:v>
                </c:pt>
                <c:pt idx="12">
                  <c:v>6.1</c:v>
                </c:pt>
                <c:pt idx="13">
                  <c:v>3.7</c:v>
                </c:pt>
                <c:pt idx="14">
                  <c:v>15.4</c:v>
                </c:pt>
                <c:pt idx="15">
                  <c:v>1.3</c:v>
                </c:pt>
                <c:pt idx="16">
                  <c:v>5.2</c:v>
                </c:pt>
              </c:numCache>
            </c:numRef>
          </c:val>
        </c:ser>
        <c:shape val="box"/>
        <c:axId val="166877824"/>
        <c:axId val="166879616"/>
        <c:axId val="0"/>
      </c:bar3DChart>
      <c:catAx>
        <c:axId val="166877824"/>
        <c:scaling>
          <c:orientation val="minMax"/>
        </c:scaling>
        <c:axPos val="b"/>
        <c:tickLblPos val="nextTo"/>
        <c:crossAx val="166879616"/>
        <c:crosses val="autoZero"/>
        <c:auto val="1"/>
        <c:lblAlgn val="ctr"/>
        <c:lblOffset val="100"/>
      </c:catAx>
      <c:valAx>
        <c:axId val="166879616"/>
        <c:scaling>
          <c:orientation val="minMax"/>
        </c:scaling>
        <c:axPos val="l"/>
        <c:majorGridlines/>
        <c:numFmt formatCode="General" sourceLinked="1"/>
        <c:tickLblPos val="nextTo"/>
        <c:crossAx val="1668778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148ED-F17B-4D2A-BE06-E96D21769BFA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62D01-E623-4B70-B111-4F1DA023E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2D01-E623-4B70-B111-4F1DA023E5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2D01-E623-4B70-B111-4F1DA023E5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62D01-E623-4B70-B111-4F1DA023E5C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1DF3-9EEF-410B-AF2F-34F5F60796C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980B-9AE9-4CF1-9B0C-C395EB834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1DF3-9EEF-410B-AF2F-34F5F60796C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980B-9AE9-4CF1-9B0C-C395EB834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1DF3-9EEF-410B-AF2F-34F5F60796C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980B-9AE9-4CF1-9B0C-C395EB834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1DF3-9EEF-410B-AF2F-34F5F60796C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980B-9AE9-4CF1-9B0C-C395EB834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1DF3-9EEF-410B-AF2F-34F5F60796C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980B-9AE9-4CF1-9B0C-C395EB834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1DF3-9EEF-410B-AF2F-34F5F60796C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980B-9AE9-4CF1-9B0C-C395EB834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1DF3-9EEF-410B-AF2F-34F5F60796C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980B-9AE9-4CF1-9B0C-C395EB834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1DF3-9EEF-410B-AF2F-34F5F60796C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980B-9AE9-4CF1-9B0C-C395EB834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1DF3-9EEF-410B-AF2F-34F5F60796C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980B-9AE9-4CF1-9B0C-C395EB834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1DF3-9EEF-410B-AF2F-34F5F60796C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980B-9AE9-4CF1-9B0C-C395EB834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1DF3-9EEF-410B-AF2F-34F5F60796C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10980B-9AE9-4CF1-9B0C-C395EB8341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981DF3-9EEF-410B-AF2F-34F5F60796C2}" type="datetimeFigureOut">
              <a:rPr lang="en-US" smtClean="0"/>
              <a:pPr/>
              <a:t>7/26/2023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10980B-9AE9-4CF1-9B0C-C395EB8341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raljevo.rs/dokumenti/budzet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ГРАД КРАЉЕВО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ГРАЂАНСКИ ВОДИЧ КРОЗ </a:t>
            </a:r>
          </a:p>
          <a:p>
            <a:r>
              <a:rPr lang="sr-Cyrl-RS" dirty="0" smtClean="0"/>
              <a:t>ОДЛУКУ О ИЗМЕНАМА И ДОПУНАМА ОДЛУКЕ О БУЏЕТУ за 2023. годину</a:t>
            </a:r>
            <a:endParaRPr lang="en-US" dirty="0"/>
          </a:p>
        </p:txBody>
      </p:sp>
      <p:pic>
        <p:nvPicPr>
          <p:cNvPr id="4" name="Picture 3" descr="Kraljevo_CO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5" y="404664"/>
            <a:ext cx="1483528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340768"/>
            <a:ext cx="1944216" cy="46805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На основу</a:t>
            </a:r>
          </a:p>
          <a:p>
            <a:pPr algn="ctr"/>
            <a:r>
              <a:rPr lang="sr-Cyrl-RS" sz="2800" dirty="0" smtClean="0"/>
              <a:t> чега се </a:t>
            </a:r>
          </a:p>
          <a:p>
            <a:pPr algn="ctr"/>
            <a:r>
              <a:rPr lang="sr-Cyrl-RS" sz="2800" dirty="0" smtClean="0"/>
              <a:t>доноси </a:t>
            </a:r>
          </a:p>
          <a:p>
            <a:pPr algn="ctr"/>
            <a:r>
              <a:rPr lang="sr-Cyrl-RS" sz="2800" dirty="0" smtClean="0"/>
              <a:t>буџет?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928926" y="142852"/>
            <a:ext cx="6000792" cy="18573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Закони и прописи:</a:t>
            </a:r>
          </a:p>
          <a:p>
            <a:r>
              <a:rPr lang="sr-Cyrl-RS" i="1" dirty="0" smtClean="0"/>
              <a:t>-Закон о буџетском систему,</a:t>
            </a:r>
          </a:p>
          <a:p>
            <a:r>
              <a:rPr lang="sr-Cyrl-RS" i="1" dirty="0" smtClean="0"/>
              <a:t>-Закон о финансирању локалне самоуправе,</a:t>
            </a:r>
          </a:p>
          <a:p>
            <a:r>
              <a:rPr lang="sr-Cyrl-RS" i="1" dirty="0" smtClean="0"/>
              <a:t>-Закон о локалној самоуправи, </a:t>
            </a:r>
          </a:p>
          <a:p>
            <a:r>
              <a:rPr lang="sr-Cyrl-RS" i="1" dirty="0" smtClean="0"/>
              <a:t>-Упутство Министарства финансија за припрему</a:t>
            </a:r>
          </a:p>
          <a:p>
            <a:r>
              <a:rPr lang="sr-Cyrl-RS" i="1" dirty="0" smtClean="0"/>
              <a:t>  одлуке о буџету за 2023. годину и др.</a:t>
            </a:r>
          </a:p>
          <a:p>
            <a:endParaRPr lang="sr-Cyrl-RS" i="1" dirty="0" smtClean="0"/>
          </a:p>
          <a:p>
            <a:endParaRPr lang="sr-Cyrl-RS" i="1" dirty="0" smtClean="0"/>
          </a:p>
          <a:p>
            <a:endParaRPr lang="sr-Cyrl-RS" i="1" dirty="0" smtClean="0"/>
          </a:p>
          <a:p>
            <a:endParaRPr lang="sr-Cyrl-RS" i="1" dirty="0" smtClean="0"/>
          </a:p>
          <a:p>
            <a:endParaRPr lang="sr-Cyrl-RS" i="1" dirty="0" smtClean="0"/>
          </a:p>
          <a:p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2915816" y="2204864"/>
            <a:ext cx="6013902" cy="11521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/>
              <a:t>Стратешки документи:</a:t>
            </a:r>
          </a:p>
          <a:p>
            <a:r>
              <a:rPr lang="sr-Cyrl-RS" i="1" dirty="0" smtClean="0"/>
              <a:t>-Стратегија развоја града Краљева за период 2015-2020</a:t>
            </a:r>
          </a:p>
          <a:p>
            <a:r>
              <a:rPr lang="sr-Cyrl-RS" i="1" dirty="0" smtClean="0"/>
              <a:t>-Акциони планови за поједине области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15816" y="3717032"/>
            <a:ext cx="6013902" cy="7920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i="1" dirty="0" smtClean="0"/>
              <a:t>Потребе буџетских корисника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2843808" y="4797152"/>
            <a:ext cx="6085910" cy="7200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i="1" dirty="0" smtClean="0"/>
              <a:t>Наставак започетих пројеката из ранијих година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915816" y="5805264"/>
            <a:ext cx="6013902" cy="7200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i="1" dirty="0" smtClean="0"/>
              <a:t>Пројекција прихода и примања и Пренета средства из ранијих година</a:t>
            </a:r>
            <a:endParaRPr lang="en-US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9752" y="35010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627784" y="1484784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27784" y="3573016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27784" y="148478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27784" y="256490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27784" y="400506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27784" y="508518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7" idx="1"/>
          </p:cNvCxnSpPr>
          <p:nvPr/>
        </p:nvCxnSpPr>
        <p:spPr>
          <a:xfrm>
            <a:off x="2627784" y="6165304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55776" y="350100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27784" y="335699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/>
              <a:t>Како се пуни градска каса?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 Укупни </a:t>
            </a:r>
            <a:r>
              <a:rPr lang="sr-Cyrl-RS" b="1" dirty="0" smtClean="0"/>
              <a:t>јавни приходи и примања</a:t>
            </a:r>
            <a:r>
              <a:rPr lang="sr-Cyrl-RS" dirty="0" smtClean="0"/>
              <a:t> града Краљева за 2023. годину износе</a:t>
            </a:r>
            <a:endParaRPr lang="en-US" dirty="0"/>
          </a:p>
        </p:txBody>
      </p:sp>
      <p:pic>
        <p:nvPicPr>
          <p:cNvPr id="4" name="Picture 3" descr="qyp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328370" cy="1872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234888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/>
              <a:t>6.</a:t>
            </a:r>
            <a:r>
              <a:rPr lang="en-US" sz="4000" dirty="0" smtClean="0"/>
              <a:t>4</a:t>
            </a:r>
            <a:r>
              <a:rPr lang="sr-Cyrl-RS" sz="4000" dirty="0" smtClean="0"/>
              <a:t>11.0</a:t>
            </a:r>
            <a:r>
              <a:rPr lang="en-US" sz="4000" dirty="0" smtClean="0"/>
              <a:t>8</a:t>
            </a:r>
            <a:r>
              <a:rPr lang="sr-Cyrl-RS" sz="4000" dirty="0" smtClean="0"/>
              <a:t>8.</a:t>
            </a:r>
            <a:r>
              <a:rPr lang="en-US" sz="4000" dirty="0" smtClean="0"/>
              <a:t>7</a:t>
            </a:r>
            <a:r>
              <a:rPr lang="sr-Cyrl-RS" sz="4000" dirty="0" smtClean="0"/>
              <a:t>87</a:t>
            </a:r>
            <a:endParaRPr lang="en-US" sz="4000" dirty="0"/>
          </a:p>
        </p:txBody>
      </p:sp>
      <p:sp>
        <p:nvSpPr>
          <p:cNvPr id="7" name="Right Arrow 6"/>
          <p:cNvSpPr/>
          <p:nvPr/>
        </p:nvSpPr>
        <p:spPr>
          <a:xfrm>
            <a:off x="3851920" y="2636912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7544" y="393305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Cyrl-RS" dirty="0" smtClean="0"/>
              <a:t>  Одлуком о изменама и допунама Одлуке о буџету града Краљева за 2023. годину планирана су средства из буџета града у износу од 5.311.263.368,95 динара, као и пренетих неутрошених средства из ранијих година у износу од 1.0</a:t>
            </a:r>
            <a:r>
              <a:rPr lang="en-US" dirty="0" smtClean="0"/>
              <a:t>9</a:t>
            </a:r>
            <a:r>
              <a:rPr lang="sr-Cyrl-RS" dirty="0" smtClean="0"/>
              <a:t>9.831.418,</a:t>
            </a:r>
            <a:r>
              <a:rPr lang="en-US" dirty="0" smtClean="0"/>
              <a:t>5</a:t>
            </a:r>
            <a:r>
              <a:rPr lang="sr-Cyrl-RS" dirty="0" smtClean="0"/>
              <a:t>3 динара.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827584" y="5373216"/>
            <a:ext cx="1728192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1400" dirty="0" smtClean="0"/>
              <a:t>Средства из буџета града  5.311.263.368,95 </a:t>
            </a:r>
            <a:endParaRPr lang="en-US" sz="1400" dirty="0"/>
          </a:p>
        </p:txBody>
      </p:sp>
      <p:sp>
        <p:nvSpPr>
          <p:cNvPr id="16" name="Pentagon 15"/>
          <p:cNvSpPr/>
          <p:nvPr/>
        </p:nvSpPr>
        <p:spPr>
          <a:xfrm>
            <a:off x="3923928" y="5373216"/>
            <a:ext cx="1656184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1400" dirty="0" smtClean="0"/>
              <a:t>Пренета средства из ранијих година</a:t>
            </a:r>
          </a:p>
          <a:p>
            <a:r>
              <a:rPr lang="sr-Latn-RS" sz="1400" dirty="0" smtClean="0"/>
              <a:t>1</a:t>
            </a:r>
            <a:r>
              <a:rPr lang="sr-Cyrl-RS" sz="1400" dirty="0" smtClean="0"/>
              <a:t>.099.831.418,</a:t>
            </a:r>
            <a:r>
              <a:rPr lang="en-US" sz="1400" dirty="0" smtClean="0"/>
              <a:t>5</a:t>
            </a:r>
            <a:r>
              <a:rPr lang="sr-Cyrl-RS" sz="1400" dirty="0" smtClean="0"/>
              <a:t>3</a:t>
            </a:r>
            <a:endParaRPr lang="en-US" sz="1400" dirty="0"/>
          </a:p>
        </p:txBody>
      </p:sp>
      <p:sp>
        <p:nvSpPr>
          <p:cNvPr id="18" name="Equal 17"/>
          <p:cNvSpPr/>
          <p:nvPr/>
        </p:nvSpPr>
        <p:spPr>
          <a:xfrm>
            <a:off x="5940152" y="5661248"/>
            <a:ext cx="648072" cy="36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2987824" y="5589240"/>
            <a:ext cx="432048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>
            <a:off x="6732240" y="5373216"/>
            <a:ext cx="1656184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1400" dirty="0" smtClean="0"/>
              <a:t>Укупан буџет Града 6.</a:t>
            </a:r>
            <a:r>
              <a:rPr lang="en-US" sz="1400" dirty="0" smtClean="0"/>
              <a:t>4</a:t>
            </a:r>
            <a:r>
              <a:rPr lang="sr-Cyrl-RS" sz="1400" dirty="0" smtClean="0"/>
              <a:t>11.0</a:t>
            </a:r>
            <a:r>
              <a:rPr lang="en-US" sz="1400" dirty="0" smtClean="0"/>
              <a:t>9</a:t>
            </a:r>
            <a:r>
              <a:rPr lang="sr-Cyrl-RS" sz="1400" dirty="0" smtClean="0"/>
              <a:t>4.</a:t>
            </a:r>
            <a:r>
              <a:rPr lang="en-US" sz="1400" dirty="0" smtClean="0"/>
              <a:t>7</a:t>
            </a:r>
            <a:r>
              <a:rPr lang="sr-Cyrl-RS" sz="1400" dirty="0" smtClean="0"/>
              <a:t>87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576064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/>
              <a:t>Шта су приходи и примања буџета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280920" cy="518457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sr-Cyrl-RS" sz="1800" b="1" dirty="0" smtClean="0"/>
              <a:t>ПОРЕСКИ ПРИХОДИ </a:t>
            </a:r>
            <a:r>
              <a:rPr lang="sr-Cyrl-RS" sz="1800" dirty="0" smtClean="0"/>
              <a:t>обухватају </a:t>
            </a:r>
          </a:p>
          <a:p>
            <a:pPr algn="just"/>
            <a:r>
              <a:rPr lang="sr-Cyrl-RS" sz="1800" dirty="0" smtClean="0"/>
              <a:t>       </a:t>
            </a:r>
            <a:r>
              <a:rPr lang="sr-Cyrl-RS" sz="1800" dirty="0" smtClean="0">
                <a:latin typeface="Calibri"/>
              </a:rPr>
              <a:t>&gt; 77</a:t>
            </a:r>
            <a:r>
              <a:rPr lang="sr-Cyrl-RS" sz="1800" dirty="0" smtClean="0"/>
              <a:t>% пореза на зараде (остатак припада буџету државе), </a:t>
            </a:r>
          </a:p>
          <a:p>
            <a:pPr algn="just"/>
            <a:r>
              <a:rPr lang="sr-Cyrl-RS" sz="1800" dirty="0" smtClean="0"/>
              <a:t>       </a:t>
            </a:r>
            <a:r>
              <a:rPr lang="sr-Cyrl-RS" sz="1800" dirty="0" smtClean="0">
                <a:latin typeface="Calibri"/>
              </a:rPr>
              <a:t>&gt;</a:t>
            </a:r>
            <a:r>
              <a:rPr lang="sr-Cyrl-RS" sz="1800" dirty="0" smtClean="0"/>
              <a:t> порезе на приходе од самосталних делатности, </a:t>
            </a:r>
          </a:p>
          <a:p>
            <a:pPr algn="just"/>
            <a:r>
              <a:rPr lang="sr-Cyrl-RS" sz="1800" dirty="0" smtClean="0"/>
              <a:t>       </a:t>
            </a:r>
            <a:r>
              <a:rPr lang="sr-Cyrl-RS" sz="1800" dirty="0" smtClean="0">
                <a:latin typeface="Calibri"/>
              </a:rPr>
              <a:t>&gt;</a:t>
            </a:r>
            <a:r>
              <a:rPr lang="sr-Cyrl-RS" sz="1800" dirty="0" smtClean="0"/>
              <a:t> приходе од пољопривреде и шумарства, непокретности, </a:t>
            </a:r>
          </a:p>
          <a:p>
            <a:pPr algn="just"/>
            <a:r>
              <a:rPr lang="sr-Cyrl-RS" sz="1800" dirty="0" smtClean="0"/>
              <a:t>       </a:t>
            </a:r>
            <a:r>
              <a:rPr lang="sr-Cyrl-RS" sz="1800" dirty="0" smtClean="0">
                <a:latin typeface="Calibri"/>
              </a:rPr>
              <a:t>&gt;</a:t>
            </a:r>
            <a:r>
              <a:rPr lang="sr-Cyrl-RS" sz="1800" dirty="0" smtClean="0"/>
              <a:t> давања у закуп покретних ствари, </a:t>
            </a:r>
          </a:p>
          <a:p>
            <a:pPr algn="just"/>
            <a:r>
              <a:rPr lang="sr-Cyrl-RS" sz="1800" dirty="0" smtClean="0"/>
              <a:t>       </a:t>
            </a:r>
            <a:r>
              <a:rPr lang="sr-Cyrl-RS" sz="1800" dirty="0" smtClean="0">
                <a:latin typeface="Calibri"/>
              </a:rPr>
              <a:t>&gt;</a:t>
            </a:r>
            <a:r>
              <a:rPr lang="sr-Cyrl-RS" sz="1800" dirty="0" smtClean="0"/>
              <a:t> порез на наслеђе и поклон, </a:t>
            </a:r>
          </a:p>
          <a:p>
            <a:pPr algn="just"/>
            <a:r>
              <a:rPr lang="sr-Cyrl-RS" sz="1800" dirty="0" smtClean="0"/>
              <a:t>       </a:t>
            </a:r>
            <a:r>
              <a:rPr lang="sr-Cyrl-RS" sz="1800" dirty="0" smtClean="0">
                <a:latin typeface="Calibri"/>
              </a:rPr>
              <a:t>&gt;</a:t>
            </a:r>
            <a:r>
              <a:rPr lang="sr-Cyrl-RS" sz="1800" dirty="0" smtClean="0"/>
              <a:t> порез на пренос апсолутних права, које наплаћује Пореска управа РС,         </a:t>
            </a:r>
          </a:p>
          <a:p>
            <a:pPr algn="just"/>
            <a:r>
              <a:rPr lang="sr-Cyrl-RS" sz="1800" dirty="0" smtClean="0"/>
              <a:t>       </a:t>
            </a:r>
            <a:r>
              <a:rPr lang="sr-Cyrl-RS" sz="1800" dirty="0" smtClean="0">
                <a:latin typeface="Calibri"/>
              </a:rPr>
              <a:t>&gt;</a:t>
            </a:r>
            <a:r>
              <a:rPr lang="sr-Cyrl-RS" sz="1800" dirty="0" smtClean="0"/>
              <a:t> порез на имовину и </a:t>
            </a:r>
          </a:p>
          <a:p>
            <a:pPr algn="just"/>
            <a:r>
              <a:rPr lang="sr-Cyrl-RS" sz="1800" dirty="0" smtClean="0"/>
              <a:t>       </a:t>
            </a:r>
            <a:r>
              <a:rPr lang="sr-Cyrl-RS" sz="1800" dirty="0" smtClean="0">
                <a:latin typeface="Calibri"/>
              </a:rPr>
              <a:t>&gt;</a:t>
            </a:r>
            <a:r>
              <a:rPr lang="sr-Cyrl-RS" sz="1800" dirty="0" smtClean="0"/>
              <a:t> порез на добра и услуге које наплаћује локална пореска администрација</a:t>
            </a:r>
          </a:p>
          <a:p>
            <a:pPr algn="l"/>
            <a:endParaRPr lang="sr-Cyrl-RS" sz="1800" dirty="0" smtClean="0"/>
          </a:p>
          <a:p>
            <a:pPr algn="just">
              <a:buFont typeface="Wingdings" pitchFamily="2" charset="2"/>
              <a:buChar char="Ø"/>
            </a:pPr>
            <a:r>
              <a:rPr lang="sr-Cyrl-RS" sz="1800" dirty="0" smtClean="0"/>
              <a:t> </a:t>
            </a:r>
            <a:r>
              <a:rPr lang="sr-Cyrl-RS" sz="1800" b="1" dirty="0" smtClean="0"/>
              <a:t>ДОНАЦИЈЕ И ТРАНСФЕРИ – </a:t>
            </a:r>
            <a:r>
              <a:rPr lang="sr-Cyrl-RS" sz="1800" b="1" i="1" dirty="0" smtClean="0"/>
              <a:t>Донације</a:t>
            </a:r>
            <a:r>
              <a:rPr lang="sr-Cyrl-RS" sz="1800" b="1" dirty="0" smtClean="0"/>
              <a:t> </a:t>
            </a:r>
            <a:r>
              <a:rPr lang="sr-Cyrl-RS" sz="1800" dirty="0" smtClean="0"/>
              <a:t>су наменска средства која се добијају од домаћих и страних инвеститора и физичких и правних лица на основу уговора. </a:t>
            </a:r>
            <a:r>
              <a:rPr lang="sr-Cyrl-RS" sz="1800" b="1" i="1" dirty="0" smtClean="0"/>
              <a:t>Трансфери (ненаменски и наменски) </a:t>
            </a:r>
            <a:r>
              <a:rPr lang="sr-Cyrl-RS" sz="1800" dirty="0" smtClean="0"/>
              <a:t>представљају пренос новчаних средстава од других нивоа власти. Град од Републике Србије добија наменске трансфере на основу учешћа на конкурсима за поједине пројекте од значаја за Град (нпр: учешће установа културе на конкурсима Министарства  културе)</a:t>
            </a:r>
            <a:r>
              <a:rPr lang="sr-Cyrl-RS" sz="1800" b="1" i="1" dirty="0" smtClean="0"/>
              <a:t> </a:t>
            </a:r>
            <a:endParaRPr lang="en-US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648072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/>
              <a:t>Шта су приходи и примања буџета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24936" cy="511256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sr-Cyrl-RS" dirty="0" smtClean="0"/>
              <a:t> </a:t>
            </a:r>
            <a:r>
              <a:rPr lang="sr-Cyrl-RS" sz="1800" b="1" dirty="0" smtClean="0"/>
              <a:t>НЕПОРЕСКИ ПРИХОДИ </a:t>
            </a:r>
            <a:r>
              <a:rPr lang="sr-Cyrl-RS" sz="1800" dirty="0" smtClean="0"/>
              <a:t>прикупљају се од правних и физичких лица за коришћење јавних добара (накнаде), за пружање одређених јавних услуга (таксе), за кршење уговорених или законских одредби (пенали и казне), приходи који се остварају употребом јавне имовине (нпр. накнада за коришћење шумског и пољопривредног земљишта, минералних сировина, закуп пословног простора у јавној својини, накнада за коришћење и допринос за уређивање грађевинског земљишта и сл.) као и неодређени и мешовити приходи. </a:t>
            </a:r>
          </a:p>
          <a:p>
            <a:pPr algn="just">
              <a:buFont typeface="Wingdings" pitchFamily="2" charset="2"/>
              <a:buChar char="Ø"/>
            </a:pPr>
            <a:r>
              <a:rPr lang="sr-Cyrl-RS" sz="1800" dirty="0" smtClean="0"/>
              <a:t> </a:t>
            </a:r>
            <a:r>
              <a:rPr lang="sr-Cyrl-RS" sz="1800" b="1" dirty="0" smtClean="0"/>
              <a:t>ПРИМАЊА ОД ПРОДАЈЕ НЕФИНАНСИЈСКЕ ИМОВИНЕ </a:t>
            </a:r>
            <a:r>
              <a:rPr lang="sr-Cyrl-RS" sz="1800" dirty="0" smtClean="0"/>
              <a:t>се остварују продајом непокретности и покретних ствари у власништву Града.</a:t>
            </a:r>
          </a:p>
          <a:p>
            <a:pPr algn="just">
              <a:buFont typeface="Wingdings" pitchFamily="2" charset="2"/>
              <a:buChar char="Ø"/>
            </a:pPr>
            <a:r>
              <a:rPr lang="sr-Cyrl-RS" sz="1800" dirty="0" smtClean="0"/>
              <a:t> </a:t>
            </a:r>
            <a:r>
              <a:rPr lang="sr-Cyrl-RS" sz="1800" b="1" dirty="0" smtClean="0"/>
              <a:t>ПРИМАЊА ОД ПРОДАЈЕ ФИНАНСИЈСКЕ ИМОВИНЕ </a:t>
            </a:r>
            <a:r>
              <a:rPr lang="sr-Cyrl-RS" sz="1800" dirty="0" smtClean="0"/>
              <a:t>се остварују по основу отплата кредита датих домаћинствима у земљи.</a:t>
            </a:r>
          </a:p>
          <a:p>
            <a:pPr algn="just">
              <a:buFont typeface="Wingdings" pitchFamily="2" charset="2"/>
              <a:buChar char="Ø"/>
            </a:pPr>
            <a:r>
              <a:rPr lang="sr-Cyrl-RS" sz="1800" b="1" dirty="0" smtClean="0"/>
              <a:t> ПРЕНЕТА СРЕДСТВА ИЗ РАНИЈИХ ГОДИНА </a:t>
            </a:r>
            <a:r>
              <a:rPr lang="sr-Cyrl-RS" sz="1800" dirty="0" smtClean="0"/>
              <a:t>представљају нераспоређени вишак прихода из ранијих година.</a:t>
            </a:r>
          </a:p>
          <a:p>
            <a:pPr algn="just">
              <a:buFont typeface="Wingdings" pitchFamily="2" charset="2"/>
              <a:buChar char="Ø"/>
            </a:pPr>
            <a:r>
              <a:rPr lang="sr-Cyrl-RS" sz="1800" dirty="0" smtClean="0"/>
              <a:t>  </a:t>
            </a:r>
            <a:r>
              <a:rPr lang="sr-Cyrl-RS" sz="1800" b="1" dirty="0" smtClean="0"/>
              <a:t>СОПСТВЕНИ ПРИХОДИ ИНДИРЕКТНИХ БУЏЕТСКИХ КОРИСНИКА </a:t>
            </a:r>
            <a:r>
              <a:rPr lang="sr-Cyrl-RS" sz="1800" dirty="0" smtClean="0"/>
              <a:t>обухватају приходе које својом делатношћу остварују установе и организације.</a:t>
            </a:r>
          </a:p>
          <a:p>
            <a:pPr algn="just">
              <a:buFont typeface="Wingdings" pitchFamily="2" charset="2"/>
              <a:buChar char="Ø"/>
            </a:pPr>
            <a:r>
              <a:rPr lang="sr-Cyrl-RS" sz="1800" dirty="0" smtClean="0"/>
              <a:t>  </a:t>
            </a:r>
            <a:r>
              <a:rPr lang="sr-Cyrl-RS" sz="1800" b="1" dirty="0" smtClean="0"/>
              <a:t>ПРИМАЊА ОД ЗАДУЖИВАЊА</a:t>
            </a:r>
            <a:r>
              <a:rPr lang="sr-Cyrl-RS" sz="1800" dirty="0" smtClean="0"/>
              <a:t> обухватају средства добијена у складу са уговорима о кредитима са иностраним и домаћим кредиторима.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75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/>
              <a:t>Структура планираних прихода и примања за 2023. годину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2987824" y="3140968"/>
            <a:ext cx="2592288" cy="187220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УКУПНИ БУЏЕТСКИ ПРИХОДИ И ПРИМАЊА</a:t>
            </a:r>
          </a:p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11.094.787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48 динара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60032" y="1844824"/>
            <a:ext cx="2016224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ДОНАЦИЈЕ И ТРАНСФЕРИ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6.250.935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 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2160" y="3140968"/>
            <a:ext cx="2232248" cy="10801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ДРУГИ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ПРИХОДИ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434.502.433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8144" y="4725144"/>
            <a:ext cx="2304256" cy="15841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ПРИМАЊА ОД ПРОДАЈЕ НЕФИНАНСИЈСКЕ ИМОВИНЕ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00.000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 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43174" y="1857364"/>
            <a:ext cx="1944216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ПОРЕСКИ ПРИХОДИ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4.017.010.000 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2844" y="2428868"/>
            <a:ext cx="2304256" cy="11521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СОПСТВЕНИ ПРИХОДИ ИБК 185.302.3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8596" y="4929198"/>
            <a:ext cx="2088232" cy="129614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ПРЕНЕТА СРЕДСТВА ИЗ РАНИЈИХ ГОДИНА </a:t>
            </a:r>
            <a:r>
              <a:rPr lang="sr-Latn-RS" sz="16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.099.831.418</a:t>
            </a:r>
            <a:r>
              <a:rPr lang="sr-Latn-RS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15816" y="5085184"/>
            <a:ext cx="2520280" cy="1628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ПРИМАЊА ОД ПРОДАЈЕ ФИНАНСИЈСКЕ ИМОВИНЕ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1.0</a:t>
            </a:r>
            <a:r>
              <a:rPr lang="sr-Latn-RS" sz="1600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0.000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500298" y="4572008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3321835" y="2964653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072066" y="2857496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5" idx="1"/>
          </p:cNvCxnSpPr>
          <p:nvPr/>
        </p:nvCxnSpPr>
        <p:spPr>
          <a:xfrm rot="10800000" flipV="1">
            <a:off x="5572132" y="3681028"/>
            <a:ext cx="440028" cy="17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V="1">
            <a:off x="5286380" y="4643446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286116" y="4857760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5720" y="3714752"/>
            <a:ext cx="2286016" cy="10001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 МЕМОРАНДУМСКЕ СТАВКЕ 3.000.000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2571736" y="421481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>
                <a:latin typeface="+mn-lt"/>
              </a:rPr>
              <a:t>Структура планираних прихода и примања за 2023. годину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24936" cy="936104"/>
          </a:xfrm>
        </p:spPr>
        <p:txBody>
          <a:bodyPr>
            <a:noAutofit/>
          </a:bodyPr>
          <a:lstStyle/>
          <a:p>
            <a:pPr algn="ctr"/>
            <a:r>
              <a:rPr lang="sr-Cyrl-RS" sz="3200" dirty="0" smtClean="0">
                <a:latin typeface="+mn-lt"/>
              </a:rPr>
              <a:t>Шта се променило у односу на 2022. годину?</a:t>
            </a:r>
            <a:endParaRPr lang="en-US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24936" cy="460851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sr-Cyrl-RS" sz="1800" dirty="0" smtClean="0"/>
              <a:t>  Укупни приходи и примања нашег града у 2023. години су се повећали у односу на Одлуку о изменама и допуне Одлуке о буџету за 2022. годину за 461.927.476,74 динара.</a:t>
            </a:r>
          </a:p>
          <a:p>
            <a:pPr algn="l"/>
            <a:endParaRPr lang="sr-Cyrl-RS" sz="1800" dirty="0" smtClean="0"/>
          </a:p>
          <a:p>
            <a:pPr algn="l"/>
            <a:endParaRPr lang="sr-Cyrl-RS" sz="1800" dirty="0" smtClean="0"/>
          </a:p>
          <a:p>
            <a:pPr algn="l"/>
            <a:endParaRPr lang="en-US" sz="1800" dirty="0"/>
          </a:p>
        </p:txBody>
      </p:sp>
      <p:sp>
        <p:nvSpPr>
          <p:cNvPr id="4" name="Down Arrow 3"/>
          <p:cNvSpPr/>
          <p:nvPr/>
        </p:nvSpPr>
        <p:spPr>
          <a:xfrm>
            <a:off x="827584" y="2708920"/>
            <a:ext cx="648072" cy="8629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857224" y="4143380"/>
            <a:ext cx="648072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3042" y="2714620"/>
            <a:ext cx="688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i="1" dirty="0" smtClean="0"/>
              <a:t>ДОНАЦИЈЕ И ТРАНСФЕРИ </a:t>
            </a:r>
            <a:r>
              <a:rPr lang="sr-Cyrl-RS" dirty="0" smtClean="0"/>
              <a:t>су смањени за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37.327.931,56 динара</a:t>
            </a:r>
          </a:p>
          <a:p>
            <a:pPr>
              <a:buFont typeface="Arial" pitchFamily="34" charset="0"/>
              <a:buChar char="•"/>
            </a:pPr>
            <a:r>
              <a:rPr lang="sr-Cyrl-RS" i="1" dirty="0" smtClean="0"/>
              <a:t>СОПСТВЕНИ ПРИХОДИ ИБК </a:t>
            </a:r>
            <a:r>
              <a:rPr lang="sr-Cyrl-RS" dirty="0" smtClean="0"/>
              <a:t>су смањени за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36.067</a:t>
            </a:r>
            <a:r>
              <a:rPr lang="sr-Cyrl-RS" dirty="0" smtClean="0"/>
              <a:t>.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sr-Cyrl-RS" dirty="0" smtClean="0"/>
              <a:t> динара</a:t>
            </a:r>
          </a:p>
          <a:p>
            <a:pPr>
              <a:buFont typeface="Arial" pitchFamily="34" charset="0"/>
              <a:buChar char="•"/>
            </a:pPr>
            <a:endParaRPr lang="sr-Cyrl-RS" dirty="0" smtClean="0"/>
          </a:p>
          <a:p>
            <a:pPr>
              <a:buFont typeface="Arial" pitchFamily="34" charset="0"/>
              <a:buChar char="•"/>
            </a:pPr>
            <a:endParaRPr lang="sr-Cyrl-R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43042" y="4071942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i="1" dirty="0" smtClean="0"/>
              <a:t>ПОРЕСКИ ПРИХОДИ </a:t>
            </a:r>
            <a:r>
              <a:rPr lang="sr-Cyrl-RS" dirty="0" smtClean="0"/>
              <a:t>су повећани за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374.095.000</a:t>
            </a:r>
            <a:r>
              <a:rPr lang="sr-Cyrl-RS" dirty="0" smtClean="0"/>
              <a:t> динара</a:t>
            </a:r>
          </a:p>
          <a:p>
            <a:pPr>
              <a:buFont typeface="Arial" pitchFamily="34" charset="0"/>
              <a:buChar char="•"/>
            </a:pPr>
            <a:r>
              <a:rPr lang="sr-Cyrl-RS" i="1" dirty="0" smtClean="0"/>
              <a:t>ДРУГИ ПРИХОДИ </a:t>
            </a:r>
            <a:r>
              <a:rPr lang="sr-Cyrl-RS" dirty="0" smtClean="0"/>
              <a:t>су повећани за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119.860.408,30</a:t>
            </a:r>
            <a:r>
              <a:rPr lang="sr-Cyrl-RS" dirty="0" smtClean="0"/>
              <a:t> динара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МЕМОРАНДУМСКЕ СТАВКЕ су повећане за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2.500.000 динара</a:t>
            </a:r>
          </a:p>
          <a:p>
            <a:pPr>
              <a:buFont typeface="Arial" pitchFamily="34" charset="0"/>
              <a:buChar char="•"/>
            </a:pPr>
            <a:r>
              <a:rPr lang="sr-Cyrl-RS" i="1" dirty="0" smtClean="0"/>
              <a:t>ПРИМАЊА ОД ПРОДАЈЕ НЕФИНАНСИЈСКЕ ИМОВИНЕ </a:t>
            </a:r>
            <a:r>
              <a:rPr lang="sr-Cyrl-RS" dirty="0" smtClean="0"/>
              <a:t>су  повећане за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2.000.000</a:t>
            </a:r>
            <a:r>
              <a:rPr lang="sr-Cyrl-RS" dirty="0" smtClean="0"/>
              <a:t> динара</a:t>
            </a:r>
          </a:p>
          <a:p>
            <a:pPr>
              <a:buFont typeface="Arial" pitchFamily="34" charset="0"/>
              <a:buChar char="•"/>
            </a:pPr>
            <a:r>
              <a:rPr lang="sr-Cyrl-RS" i="1" dirty="0" smtClean="0"/>
              <a:t>ПРИМАЊА ОД ПРОДАЈЕ ФИНАНСИЈСКЕ ИМОВИНЕ </a:t>
            </a:r>
            <a:r>
              <a:rPr lang="sr-Cyrl-RS" dirty="0" smtClean="0"/>
              <a:t>су повећана за 8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00.000</a:t>
            </a:r>
            <a:r>
              <a:rPr lang="sr-Cyrl-RS" dirty="0" smtClean="0"/>
              <a:t> динара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ПРЕНЕТА СРЕДСТВА су повећана за 184.185.634, 68 динара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/>
              <a:t>На шта се троше јавна средства?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                Буџет мора бити у равнотежи, што значи да расходи морају одговарати приходима. Укупни планирани расходи и издаци у 2023. години из буџета износе: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19672" y="1844824"/>
            <a:ext cx="576064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6,4 милијарде динара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924944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sr-Cyrl-RS" b="1" i="1" dirty="0" smtClean="0"/>
              <a:t>РАСХОДИ</a:t>
            </a:r>
            <a:r>
              <a:rPr lang="sr-Cyrl-RS" dirty="0" smtClean="0"/>
              <a:t> представљају све трошкове града за плате буџетских корисника, набавку роба и услуга, плаћање камата на позајмљена средства, субвенције, донације и трансфере, социјалну помоћ и остале трошкове које град обезбеђује без директне и непосредне накнаде.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b="1" i="1" dirty="0" smtClean="0"/>
              <a:t>ИЗДАЦИ</a:t>
            </a:r>
            <a:r>
              <a:rPr lang="sr-Cyrl-RS" dirty="0" smtClean="0"/>
              <a:t> представљају трошкове изградње или инвестиционог одржавања већ постојећих објеката, набавку земљишта, машина и опреме неопходне за рад буџетских корисника и трошкове за отплату главнице кредита.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dirty="0" smtClean="0"/>
              <a:t> </a:t>
            </a:r>
            <a:r>
              <a:rPr lang="sr-Cyrl-RS" b="1" i="1" dirty="0" smtClean="0"/>
              <a:t>РАСХОДИ И ИЗДАЦИ </a:t>
            </a:r>
            <a:r>
              <a:rPr lang="sr-Cyrl-RS" dirty="0" smtClean="0"/>
              <a:t>морају се исказивати на законом прописан начин, односно морају се исказивати: </a:t>
            </a:r>
            <a:r>
              <a:rPr lang="sr-Cyrl-RS" i="1" dirty="0" smtClean="0"/>
              <a:t>по програмима, </a:t>
            </a:r>
            <a:r>
              <a:rPr lang="sr-Cyrl-RS" dirty="0" smtClean="0"/>
              <a:t>који показују колико се троши за извршавање основних надлежности и стратешких циљева Града; </a:t>
            </a:r>
            <a:r>
              <a:rPr lang="sr-Cyrl-RS" i="1" dirty="0" smtClean="0"/>
              <a:t>по основној намени,</a:t>
            </a:r>
            <a:r>
              <a:rPr lang="sr-Cyrl-RS" dirty="0" smtClean="0"/>
              <a:t> која показује за коју врсту трошка се средства издвајају; </a:t>
            </a:r>
            <a:r>
              <a:rPr lang="sr-Cyrl-RS" i="1" dirty="0" smtClean="0"/>
              <a:t>по функцији,</a:t>
            </a:r>
            <a:r>
              <a:rPr lang="sr-Cyrl-RS" dirty="0" smtClean="0"/>
              <a:t> која показује функционалну намену за одређену област и </a:t>
            </a:r>
            <a:r>
              <a:rPr lang="sr-Cyrl-RS" i="1" dirty="0" smtClean="0"/>
              <a:t>по корисницима буџета, </a:t>
            </a:r>
            <a:r>
              <a:rPr lang="sr-Cyrl-RS" dirty="0" smtClean="0"/>
              <a:t>што показује организацију града Краљева.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504056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/>
              <a:t>Шта су расходи и издаци буџета?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352928" cy="525658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sr-Cyrl-RS" sz="1800" dirty="0" smtClean="0"/>
              <a:t> </a:t>
            </a:r>
            <a:r>
              <a:rPr lang="sr-Cyrl-RS" sz="1800" b="1" i="1" dirty="0" smtClean="0"/>
              <a:t>Расходи за запослене</a:t>
            </a:r>
            <a:r>
              <a:rPr lang="sr-Cyrl-RS" sz="1800" dirty="0" smtClean="0"/>
              <a:t> представљају све трошкове за запослене, како у управи тако и код буџетских корисника (укупан број запослених на неодређено време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767</a:t>
            </a:r>
            <a:r>
              <a:rPr lang="sr-Cyrl-RS" sz="1800" dirty="0" smtClean="0"/>
              <a:t> и одређено време 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>127</a:t>
            </a:r>
            <a:r>
              <a:rPr lang="sr-Cyrl-RS" sz="1800" dirty="0" smtClean="0"/>
              <a:t>).</a:t>
            </a:r>
          </a:p>
          <a:p>
            <a:pPr algn="just">
              <a:buFont typeface="Courier New" pitchFamily="49" charset="0"/>
              <a:buChar char="o"/>
            </a:pPr>
            <a:r>
              <a:rPr lang="sr-Cyrl-RS" sz="1800" dirty="0" smtClean="0"/>
              <a:t> </a:t>
            </a:r>
            <a:r>
              <a:rPr lang="sr-Cyrl-RS" sz="1800" b="1" i="1" dirty="0" smtClean="0"/>
              <a:t>Коришћење роба и услуга</a:t>
            </a:r>
            <a:r>
              <a:rPr lang="sr-Cyrl-RS" sz="1800" dirty="0" smtClean="0"/>
              <a:t> обухватају сталне трошкове, путне трошкове, услуге по уговору, специјализоване услуге, трошкове материјала и текуће поправке и одржавање.</a:t>
            </a:r>
          </a:p>
          <a:p>
            <a:pPr algn="just">
              <a:buFont typeface="Courier New" pitchFamily="49" charset="0"/>
              <a:buChar char="o"/>
            </a:pPr>
            <a:r>
              <a:rPr lang="sr-Cyrl-RS" sz="1800" dirty="0" smtClean="0"/>
              <a:t> </a:t>
            </a:r>
            <a:r>
              <a:rPr lang="sr-Cyrl-RS" sz="1800" b="1" i="1" dirty="0" smtClean="0"/>
              <a:t>Дотације и трансфери</a:t>
            </a:r>
            <a:r>
              <a:rPr lang="sr-Cyrl-RS" sz="1800" dirty="0" smtClean="0"/>
              <a:t> су трошкови које локална самоуправа преноси институцијама које су у примарној надлежности републичког нивоа, као што су: школе, Центар за социјални рад, здравствене услуге.</a:t>
            </a:r>
          </a:p>
          <a:p>
            <a:pPr algn="just">
              <a:buFont typeface="Courier New" pitchFamily="49" charset="0"/>
              <a:buChar char="o"/>
            </a:pPr>
            <a:r>
              <a:rPr lang="sr-Cyrl-RS" sz="1800" dirty="0" smtClean="0"/>
              <a:t> </a:t>
            </a:r>
            <a:r>
              <a:rPr lang="sr-Cyrl-RS" sz="1800" b="1" i="1" dirty="0" smtClean="0"/>
              <a:t>Остали раходи</a:t>
            </a:r>
            <a:r>
              <a:rPr lang="sr-Cyrl-RS" sz="1800" dirty="0" smtClean="0"/>
              <a:t> обухватају дотације невладиним организацијама, порезе, таксе, новчане казне, накнаду штете.</a:t>
            </a:r>
          </a:p>
          <a:p>
            <a:pPr algn="just">
              <a:buFont typeface="Courier New" pitchFamily="49" charset="0"/>
              <a:buChar char="o"/>
            </a:pPr>
            <a:r>
              <a:rPr lang="sr-Cyrl-RS" sz="1800" dirty="0" smtClean="0"/>
              <a:t> </a:t>
            </a:r>
            <a:r>
              <a:rPr lang="sr-Cyrl-RS" sz="1800" b="1" i="1" dirty="0" smtClean="0"/>
              <a:t>Субвенције</a:t>
            </a:r>
            <a:r>
              <a:rPr lang="sr-Cyrl-RS" sz="1800" dirty="0" smtClean="0"/>
              <a:t> се одобравају пољопривредним произвођачима и јавним предузећима и привредним друштвима у складу са Програмом распоређивања средстава из буџета – субвенција и њиховим годишњим програмима пословања.</a:t>
            </a:r>
          </a:p>
          <a:p>
            <a:pPr algn="just">
              <a:buFont typeface="Courier New" pitchFamily="49" charset="0"/>
              <a:buChar char="o"/>
            </a:pPr>
            <a:r>
              <a:rPr lang="sr-Cyrl-RS" sz="1800" dirty="0" smtClean="0"/>
              <a:t> </a:t>
            </a:r>
            <a:r>
              <a:rPr lang="sr-Cyrl-RS" sz="1800" b="1" i="1" dirty="0" smtClean="0"/>
              <a:t>Социјална заштита</a:t>
            </a:r>
            <a:r>
              <a:rPr lang="sr-Cyrl-RS" sz="1800" dirty="0" smtClean="0"/>
              <a:t> обухвата све трошкове исплате социјалне помоћи за различите категорије грађана.</a:t>
            </a:r>
          </a:p>
          <a:p>
            <a:pPr algn="just">
              <a:buFont typeface="Courier New" pitchFamily="49" charset="0"/>
              <a:buChar char="o"/>
            </a:pPr>
            <a:r>
              <a:rPr lang="sr-Cyrl-RS" sz="1800" dirty="0" smtClean="0"/>
              <a:t> </a:t>
            </a:r>
            <a:r>
              <a:rPr lang="sr-Cyrl-RS" sz="1800" b="1" i="1" dirty="0" smtClean="0"/>
              <a:t>Буџетска резерва</a:t>
            </a:r>
            <a:r>
              <a:rPr lang="sr-Cyrl-RS" sz="1800" dirty="0" smtClean="0"/>
              <a:t> су средства која се користе за непланиране или недовољно планиране сврхе, као и у случају ванредних околности.</a:t>
            </a:r>
          </a:p>
          <a:p>
            <a:pPr algn="just">
              <a:buFont typeface="Courier New" pitchFamily="49" charset="0"/>
              <a:buChar char="o"/>
            </a:pPr>
            <a:r>
              <a:rPr lang="sr-Cyrl-RS" sz="1800" dirty="0" smtClean="0"/>
              <a:t> </a:t>
            </a:r>
            <a:r>
              <a:rPr lang="sr-Cyrl-RS" sz="1800" b="1" i="1" dirty="0" smtClean="0"/>
              <a:t>Капитални издаци</a:t>
            </a:r>
            <a:r>
              <a:rPr lang="sr-Cyrl-RS" sz="1800" dirty="0" smtClean="0"/>
              <a:t> су трошкови за изградњу нових, или инвестиционо одржавање постојећих објеката, набавку опреме, машина, земљишта и слично.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/>
              <a:t>Структура планираних расхода и издатака буџета за 2023. годину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2987824" y="3140968"/>
            <a:ext cx="2592288" cy="187220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УКУПНИ РАСХОДИ И ИЗДАЦИ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411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094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787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динара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16216" y="1700808"/>
            <a:ext cx="1944216" cy="122413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ДОНАЦИЈЕ, ДОТАЦИЈЕ И ТРАНСФЕРИ</a:t>
            </a:r>
          </a:p>
          <a:p>
            <a:pPr algn="ct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887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000</a:t>
            </a:r>
            <a:endParaRPr lang="sr-Cyrl-RS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 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6216" y="3068960"/>
            <a:ext cx="2016224" cy="10801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РАСХОДИ ЗА ЗАПОСЛЕНЕ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145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072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600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00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32240" y="4293096"/>
            <a:ext cx="2016224" cy="15121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СОЦИЈАЛНО ОСИГУРАЊЕ И СОЦИЈАЛНА ЗАШТИТА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646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787,03</a:t>
            </a:r>
            <a:endParaRPr lang="sr-Cyrl-RS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 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83968" y="1772816"/>
            <a:ext cx="1944216" cy="10081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КОРИШЋЕЊЕ УСЛУГА И РОБА</a:t>
            </a:r>
          </a:p>
          <a:p>
            <a:pPr algn="ct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754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935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 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7744" y="1700808"/>
            <a:ext cx="1800200" cy="11521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РЕЗЕРВЕ </a:t>
            </a:r>
          </a:p>
          <a:p>
            <a:pPr algn="ct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1.000.000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2" y="3284984"/>
            <a:ext cx="2232248" cy="15841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ОТПЛАТА ГЛАВНИЦЕ И НАБАВКА ФИНАНСИЈСКЕ ИМОВИНЕ </a:t>
            </a:r>
          </a:p>
          <a:p>
            <a:pPr algn="ct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.000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32040" y="5229200"/>
            <a:ext cx="1656184" cy="122413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СУБВЕНЦИЈЕ </a:t>
            </a:r>
          </a:p>
          <a:p>
            <a:pPr algn="ctr"/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236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501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.000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5816" y="5229200"/>
            <a:ext cx="1872208" cy="129614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КАПИТАЛНИ ИЗДАЦИ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4.6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065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,4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592" y="5013176"/>
            <a:ext cx="1728192" cy="129614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ОТПЛАТА КАМАТА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024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.000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1844824"/>
            <a:ext cx="1728192" cy="129614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ОСТАЛИ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РАСХОДИ 3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864</a:t>
            </a:r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.000 </a:t>
            </a:r>
          </a:p>
          <a:p>
            <a:pPr algn="ctr"/>
            <a:r>
              <a:rPr lang="sr-Cyrl-RS" sz="1600" i="1" dirty="0" smtClean="0">
                <a:latin typeface="Times New Roman" pitchFamily="18" charset="0"/>
                <a:cs typeface="Times New Roman" pitchFamily="18" charset="0"/>
              </a:rPr>
              <a:t>динара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4643438" y="285749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7"/>
          </p:cNvCxnSpPr>
          <p:nvPr/>
        </p:nvCxnSpPr>
        <p:spPr>
          <a:xfrm rot="5400000" flipH="1" flipV="1">
            <a:off x="5536109" y="2450429"/>
            <a:ext cx="629088" cy="1300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72132" y="3714752"/>
            <a:ext cx="92869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72132" y="4357694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5"/>
          </p:cNvCxnSpPr>
          <p:nvPr/>
        </p:nvCxnSpPr>
        <p:spPr>
          <a:xfrm rot="16200000" flipH="1">
            <a:off x="5112611" y="4826867"/>
            <a:ext cx="475952" cy="300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3357554" y="3000372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2000232" y="2857496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2"/>
          </p:cNvCxnSpPr>
          <p:nvPr/>
        </p:nvCxnSpPr>
        <p:spPr>
          <a:xfrm rot="10800000" flipV="1">
            <a:off x="2428860" y="4077072"/>
            <a:ext cx="558964" cy="137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71736" y="4643446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3" idx="0"/>
          </p:cNvCxnSpPr>
          <p:nvPr/>
        </p:nvCxnSpPr>
        <p:spPr>
          <a:xfrm rot="16200000" flipH="1">
            <a:off x="3669050" y="5046330"/>
            <a:ext cx="300002" cy="65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0px-Wiki_Šumadija_I_Kraljevo_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2808312" cy="1872208"/>
          </a:xfrm>
        </p:spPr>
      </p:pic>
      <p:pic>
        <p:nvPicPr>
          <p:cNvPr id="5" name="Picture 4" descr="1280x0_aerodrom-morava-foto-g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04664"/>
            <a:ext cx="2736304" cy="1872208"/>
          </a:xfrm>
          <a:prstGeom prst="rect">
            <a:avLst/>
          </a:prstGeom>
        </p:spPr>
      </p:pic>
      <p:pic>
        <p:nvPicPr>
          <p:cNvPr id="6" name="Picture 5" descr="12581248_Tdkw725M_2jvovvn6gI9FUAzIvgRCS4BtNCdFW6v4T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04664"/>
            <a:ext cx="2592288" cy="1905000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492896"/>
            <a:ext cx="2808312" cy="1919858"/>
          </a:xfrm>
          <a:prstGeom prst="rect">
            <a:avLst/>
          </a:prstGeom>
        </p:spPr>
      </p:pic>
      <p:pic>
        <p:nvPicPr>
          <p:cNvPr id="8" name="Picture 7" descr="HalaKraljev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2564904"/>
            <a:ext cx="2736304" cy="1872208"/>
          </a:xfrm>
          <a:prstGeom prst="rect">
            <a:avLst/>
          </a:prstGeom>
        </p:spPr>
      </p:pic>
      <p:pic>
        <p:nvPicPr>
          <p:cNvPr id="9" name="Picture 8" descr="MATARUSKA-BANJA-IBA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492896"/>
            <a:ext cx="2592288" cy="1944216"/>
          </a:xfrm>
          <a:prstGeom prst="rect">
            <a:avLst/>
          </a:prstGeom>
        </p:spPr>
      </p:pic>
      <p:pic>
        <p:nvPicPr>
          <p:cNvPr id="10" name="Picture 9" descr="MOST-MILOMIRA-GLAVCICA-PREKO-IBRA-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581128"/>
            <a:ext cx="2808312" cy="1728192"/>
          </a:xfrm>
          <a:prstGeom prst="rect">
            <a:avLst/>
          </a:prstGeom>
        </p:spPr>
      </p:pic>
      <p:pic>
        <p:nvPicPr>
          <p:cNvPr id="11" name="Picture 10" descr="MUZEJ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4581128"/>
            <a:ext cx="2736304" cy="1728192"/>
          </a:xfrm>
          <a:prstGeom prst="rect">
            <a:avLst/>
          </a:prstGeom>
        </p:spPr>
      </p:pic>
      <p:pic>
        <p:nvPicPr>
          <p:cNvPr id="12" name="Picture 11" descr="SPOMEN-PARK-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175" y="4581128"/>
            <a:ext cx="2590993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chemeClr val="tx1"/>
                </a:solidFill>
                <a:latin typeface="+mn-lt"/>
              </a:rPr>
              <a:t>Структура планираних расхода и издатака буџета за 202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sr-Cyrl-RS" sz="3200" dirty="0" smtClean="0">
                <a:solidFill>
                  <a:schemeClr val="tx1"/>
                </a:solidFill>
                <a:latin typeface="+mn-lt"/>
              </a:rPr>
              <a:t>. годину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24936" cy="936104"/>
          </a:xfrm>
        </p:spPr>
        <p:txBody>
          <a:bodyPr>
            <a:noAutofit/>
          </a:bodyPr>
          <a:lstStyle/>
          <a:p>
            <a:pPr algn="ctr"/>
            <a:r>
              <a:rPr lang="sr-Cyrl-RS" sz="3200" dirty="0" smtClean="0">
                <a:latin typeface="+mn-lt"/>
              </a:rPr>
              <a:t>Шта се променило у односу на 20</a:t>
            </a:r>
            <a:r>
              <a:rPr lang="sr-Latn-RS" sz="3200" dirty="0" smtClean="0">
                <a:latin typeface="+mn-lt"/>
              </a:rPr>
              <a:t>2</a:t>
            </a:r>
            <a:r>
              <a:rPr lang="en-US" sz="3200" dirty="0" smtClean="0">
                <a:latin typeface="+mn-lt"/>
              </a:rPr>
              <a:t>2</a:t>
            </a:r>
            <a:r>
              <a:rPr lang="sr-Cyrl-RS" sz="3200" dirty="0" smtClean="0">
                <a:latin typeface="+mn-lt"/>
              </a:rPr>
              <a:t>. годину?</a:t>
            </a:r>
            <a:endParaRPr lang="en-US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24936" cy="417646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sr-Cyrl-RS" sz="1800" dirty="0" smtClean="0"/>
              <a:t>  Укупни трошкови нашег града у 202</a:t>
            </a:r>
            <a:r>
              <a:rPr lang="en-US" sz="1800" dirty="0" smtClean="0"/>
              <a:t>3</a:t>
            </a:r>
            <a:r>
              <a:rPr lang="sr-Cyrl-RS" sz="1800" dirty="0" smtClean="0"/>
              <a:t>. години су се повећали у односу на </a:t>
            </a:r>
          </a:p>
          <a:p>
            <a:pPr algn="l"/>
            <a:r>
              <a:rPr lang="sr-Cyrl-RS" sz="1800" dirty="0" smtClean="0"/>
              <a:t>     </a:t>
            </a:r>
            <a:r>
              <a:rPr lang="sr-Cyrl-RS" sz="1800" dirty="0" smtClean="0"/>
              <a:t>Одлуку о изменама и допунама </a:t>
            </a:r>
            <a:r>
              <a:rPr lang="sr-Cyrl-RS" sz="1800" dirty="0" smtClean="0"/>
              <a:t>Одлуке </a:t>
            </a:r>
            <a:r>
              <a:rPr lang="sr-Cyrl-RS" sz="1800" dirty="0" smtClean="0"/>
              <a:t>о буџету за 20</a:t>
            </a:r>
            <a:r>
              <a:rPr lang="sr-Latn-RS" sz="1800" dirty="0" smtClean="0"/>
              <a:t>2</a:t>
            </a:r>
            <a:r>
              <a:rPr lang="en-US" sz="1800" dirty="0" smtClean="0"/>
              <a:t>2</a:t>
            </a:r>
            <a:r>
              <a:rPr lang="sr-Cyrl-RS" sz="1800" dirty="0" smtClean="0"/>
              <a:t>. годину за </a:t>
            </a:r>
            <a:r>
              <a:rPr lang="sr-Cyrl-RS" sz="1800" dirty="0" smtClean="0"/>
              <a:t>    </a:t>
            </a:r>
          </a:p>
          <a:p>
            <a:pPr algn="l"/>
            <a:r>
              <a:rPr lang="sr-Cyrl-RS" sz="1800" dirty="0" smtClean="0"/>
              <a:t> </a:t>
            </a:r>
            <a:r>
              <a:rPr lang="sr-Cyrl-RS" sz="1800" dirty="0" smtClean="0"/>
              <a:t>    </a:t>
            </a:r>
            <a:r>
              <a:rPr lang="en-US" sz="1800" dirty="0" smtClean="0"/>
              <a:t>646</a:t>
            </a:r>
            <a:r>
              <a:rPr lang="sr-Cyrl-RS" sz="1800" dirty="0" smtClean="0"/>
              <a:t>.</a:t>
            </a:r>
            <a:r>
              <a:rPr lang="en-US" sz="1800" dirty="0" smtClean="0"/>
              <a:t>113</a:t>
            </a:r>
            <a:r>
              <a:rPr lang="sr-Cyrl-RS" sz="1800" dirty="0" smtClean="0"/>
              <a:t>.</a:t>
            </a:r>
            <a:r>
              <a:rPr lang="en-US" sz="1800" dirty="0" smtClean="0"/>
              <a:t>111</a:t>
            </a:r>
            <a:r>
              <a:rPr lang="sr-Cyrl-RS" sz="1800" dirty="0" smtClean="0"/>
              <a:t>,</a:t>
            </a:r>
            <a:r>
              <a:rPr lang="en-US" sz="1800" dirty="0" smtClean="0"/>
              <a:t>42</a:t>
            </a:r>
            <a:r>
              <a:rPr lang="sr-Cyrl-RS" sz="1800" dirty="0" smtClean="0"/>
              <a:t> динар</a:t>
            </a:r>
            <a:r>
              <a:rPr lang="sr-Latn-RS" sz="1800" dirty="0" smtClean="0"/>
              <a:t>a</a:t>
            </a:r>
            <a:r>
              <a:rPr lang="sr-Cyrl-RS" sz="1800" dirty="0" smtClean="0"/>
              <a:t>.</a:t>
            </a:r>
          </a:p>
          <a:p>
            <a:pPr algn="l"/>
            <a:endParaRPr lang="sr-Cyrl-RS" sz="1800" dirty="0" smtClean="0"/>
          </a:p>
          <a:p>
            <a:pPr algn="l"/>
            <a:endParaRPr lang="sr-Cyrl-RS" sz="1800" dirty="0" smtClean="0"/>
          </a:p>
          <a:p>
            <a:pPr algn="l"/>
            <a:endParaRPr lang="sr-Cyrl-RS" sz="1800" dirty="0" smtClean="0"/>
          </a:p>
          <a:p>
            <a:pPr algn="l"/>
            <a:endParaRPr lang="sr-Cyrl-RS" sz="1800" dirty="0" smtClean="0"/>
          </a:p>
          <a:p>
            <a:pPr algn="l"/>
            <a:endParaRPr lang="en-US" sz="1800" dirty="0"/>
          </a:p>
        </p:txBody>
      </p:sp>
      <p:sp>
        <p:nvSpPr>
          <p:cNvPr id="4" name="Down Arrow 3"/>
          <p:cNvSpPr/>
          <p:nvPr/>
        </p:nvSpPr>
        <p:spPr>
          <a:xfrm>
            <a:off x="428596" y="2786058"/>
            <a:ext cx="648072" cy="650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428596" y="3643314"/>
            <a:ext cx="648072" cy="2143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4414" y="271462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dirty="0" smtClean="0"/>
              <a:t>СРЕДСТВА РЕЗЕРВИ су смањене за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10.000.000</a:t>
            </a:r>
            <a:r>
              <a:rPr lang="sr-Cyrl-RS" dirty="0" smtClean="0"/>
              <a:t> динара</a:t>
            </a:r>
          </a:p>
          <a:p>
            <a:pPr>
              <a:buFont typeface="Arial" pitchFamily="34" charset="0"/>
              <a:buChar char="•"/>
            </a:pPr>
            <a:endParaRPr lang="sr-Cyrl-R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85852" y="357187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i="1" dirty="0" smtClean="0"/>
              <a:t>РАСХОДИ ЗА ЗАПОСЛЕНЕ </a:t>
            </a:r>
            <a:r>
              <a:rPr lang="sr-Cyrl-RS" dirty="0" smtClean="0"/>
              <a:t>су повећани за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127.898.000</a:t>
            </a:r>
            <a:r>
              <a:rPr lang="sr-Cyrl-RS" dirty="0" smtClean="0"/>
              <a:t> динара</a:t>
            </a:r>
          </a:p>
          <a:p>
            <a:pPr>
              <a:buFont typeface="Arial" pitchFamily="34" charset="0"/>
              <a:buChar char="•"/>
            </a:pPr>
            <a:r>
              <a:rPr lang="sr-Cyrl-RS" i="1" dirty="0" smtClean="0"/>
              <a:t>ОСТАЛИ РАСХОДИ </a:t>
            </a:r>
            <a:r>
              <a:rPr lang="sr-Cyrl-RS" dirty="0" smtClean="0"/>
              <a:t>су повећани за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8.717.000</a:t>
            </a:r>
            <a:r>
              <a:rPr lang="sr-Cyrl-RS" dirty="0" smtClean="0"/>
              <a:t> динара</a:t>
            </a:r>
          </a:p>
          <a:p>
            <a:pPr>
              <a:buFont typeface="Arial" pitchFamily="34" charset="0"/>
              <a:buChar char="•"/>
            </a:pPr>
            <a:r>
              <a:rPr lang="sr-Cyrl-RS" i="1" dirty="0" smtClean="0"/>
              <a:t>КОРИШЋЕЊЕ РОБА И УСЛУГА </a:t>
            </a:r>
            <a:r>
              <a:rPr lang="sr-Cyrl-RS" dirty="0" smtClean="0"/>
              <a:t>су повећани за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240.606.160,36</a:t>
            </a:r>
            <a:r>
              <a:rPr lang="sr-Cyrl-RS" dirty="0" smtClean="0"/>
              <a:t> динара</a:t>
            </a:r>
          </a:p>
          <a:p>
            <a:pPr>
              <a:buFont typeface="Arial" pitchFamily="34" charset="0"/>
              <a:buChar char="•"/>
            </a:pPr>
            <a:r>
              <a:rPr lang="sr-Cyrl-RS" i="1" dirty="0" smtClean="0"/>
              <a:t>ОТПЛАТА КАМАТА </a:t>
            </a:r>
            <a:r>
              <a:rPr lang="sr-Cyrl-RS" dirty="0" smtClean="0"/>
              <a:t>је повећана за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857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sr-Cyrl-RS" dirty="0" smtClean="0"/>
              <a:t> динара</a:t>
            </a:r>
            <a:endParaRPr lang="sr-Cyrl-RS" i="1" dirty="0" smtClean="0"/>
          </a:p>
          <a:p>
            <a:pPr>
              <a:buFont typeface="Arial" pitchFamily="34" charset="0"/>
              <a:buChar char="•"/>
            </a:pPr>
            <a:r>
              <a:rPr lang="sr-Cyrl-RS" i="1" dirty="0" smtClean="0"/>
              <a:t>СУБВЕНЦИЈЕ</a:t>
            </a:r>
            <a:r>
              <a:rPr lang="sr-Cyrl-RS" dirty="0" smtClean="0"/>
              <a:t> су повећане за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38.801.000</a:t>
            </a:r>
            <a:r>
              <a:rPr lang="sr-Cyrl-RS" dirty="0" smtClean="0"/>
              <a:t> динара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ДОТАЦИЈЕ И ТРАНСФЕРИ су повећани за 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169.527.222,91 динар</a:t>
            </a:r>
          </a:p>
          <a:p>
            <a:pPr>
              <a:buFont typeface="Arial" pitchFamily="34" charset="0"/>
              <a:buChar char="•"/>
            </a:pPr>
            <a:r>
              <a:rPr lang="sr-Cyrl-RS" i="1" dirty="0" smtClean="0"/>
              <a:t>РАСХОДИ ЗА СОЦИЈАЛНУ ЗАШТИ. </a:t>
            </a:r>
            <a:r>
              <a:rPr lang="sr-Cyrl-RS" dirty="0" smtClean="0"/>
              <a:t>су повећани за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9.746.565 </a:t>
            </a:r>
            <a:r>
              <a:rPr lang="sr-Cyrl-RS" dirty="0" smtClean="0"/>
              <a:t>динара</a:t>
            </a:r>
          </a:p>
          <a:p>
            <a:pPr>
              <a:buFont typeface="Arial" pitchFamily="34" charset="0"/>
              <a:buChar char="•"/>
            </a:pPr>
            <a:r>
              <a:rPr lang="sr-Cyrl-RS" dirty="0" smtClean="0"/>
              <a:t>КАПИТАЛНИ ИЗДАЦИ су повећани за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59.956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162,91 динар</a:t>
            </a:r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/>
              <a:t>Расходи буџета по програмима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1124744"/>
          <a:ext cx="8568951" cy="54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2016224"/>
                <a:gridCol w="1800199"/>
              </a:tblGrid>
              <a:tr h="288038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Назив </a:t>
                      </a:r>
                    </a:p>
                    <a:p>
                      <a:pPr algn="ctr"/>
                      <a:r>
                        <a:rPr lang="sr-Cyrl-RS" sz="1200" dirty="0" smtClean="0"/>
                        <a:t>програма</a:t>
                      </a:r>
                      <a:endParaRPr lang="en-US" sz="12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Одлука</a:t>
                      </a:r>
                      <a:r>
                        <a:rPr lang="sr-Cyrl-RS" sz="1200" baseline="0" dirty="0" smtClean="0"/>
                        <a:t> о буџету града Краљева за 2023.годину</a:t>
                      </a:r>
                      <a:endParaRPr lang="en-US" sz="12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Структура</a:t>
                      </a:r>
                    </a:p>
                    <a:p>
                      <a:pPr algn="ctr"/>
                      <a:r>
                        <a:rPr lang="sr-Cyrl-RS" sz="1200" dirty="0" smtClean="0"/>
                        <a:t> расхода</a:t>
                      </a:r>
                      <a:endParaRPr lang="en-US" sz="12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</a:t>
                      </a:r>
                      <a:r>
                        <a:rPr lang="sr-Cyrl-R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– Становање, урбанизам и просторно планирање 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571.947.788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4584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2 – Комуналне</a:t>
                      </a:r>
                      <a:r>
                        <a:rPr lang="sr-Cyrl-R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делатности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534.355.000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3 – Локални економски развој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164.706.000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154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4 – Развој туризма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41.975.000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5 – Пољопривреда и рурални развој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145.481.000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2576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6 – Заштита животне средине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268.344.000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7 – Организација саобраћаја и саобраћајна инфраструктура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974.832.000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8 – Предшколско васпитање и образовање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699.825.000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712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9</a:t>
                      </a:r>
                      <a:r>
                        <a:rPr lang="sr-Cyrl-R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Основно образовање и васпитање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417.798.000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424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10 – Средње образовање и васпитање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185.825.000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136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11 – Социјална и дечија заштита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328.678.935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12 – Здравствена</a:t>
                      </a:r>
                      <a:r>
                        <a:rPr lang="sr-Cyrl-R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заштита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13 – Развој културе и информисања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389.379.550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14 – Развој спорта и омладине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239.494.000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9736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15 – Опште услуге локалне самоуправе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989.172.170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16 – Политички систем локалне самоуправе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81.591.000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160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 17 – Енергетска ефикасност и обновљиви извори енергије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334.690.345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8864"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УКУПНО: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6.411.094.788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dirty="0" smtClean="0">
                <a:solidFill>
                  <a:schemeClr val="tx1"/>
                </a:solidFill>
                <a:latin typeface="+mn-lt"/>
              </a:rPr>
              <a:t>Структура расхода по буџетским програмима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935163"/>
          <a:ext cx="8363272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7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Расходи и издаци буџета по буџетским корисницима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1124744"/>
          <a:ext cx="8640959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56"/>
                <a:gridCol w="3703268"/>
                <a:gridCol w="2468846"/>
                <a:gridCol w="159748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Раздео</a:t>
                      </a:r>
                      <a:endParaRPr lang="en-US" sz="12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Назив </a:t>
                      </a:r>
                    </a:p>
                    <a:p>
                      <a:pPr algn="ctr"/>
                      <a:r>
                        <a:rPr lang="sr-Cyrl-RS" sz="1200" dirty="0" smtClean="0"/>
                        <a:t>буџетског корисника</a:t>
                      </a:r>
                      <a:endParaRPr lang="en-US" sz="12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Средства из Одлуке о буџету града Краљева за 2023. годину</a:t>
                      </a:r>
                      <a:endParaRPr lang="en-US" sz="12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/>
                        <a:t>Структура расхода %</a:t>
                      </a:r>
                      <a:endParaRPr lang="en-US" sz="12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Скупштина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51.833.000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Градско веће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12.279.000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Градоначелник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17.479.000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Градско јавно правобранилаштво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15.723.000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Градска управа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5.053.662.302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78,83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Народни музеј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79.592.000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1,24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Историјски архив Краљево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43.331.000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0,68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Народна библиотека</a:t>
                      </a:r>
                      <a:r>
                        <a:rPr lang="sr-Cyrl-R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200" baseline="0" dirty="0" smtClean="0">
                          <a:latin typeface="Calibri"/>
                          <a:cs typeface="Times New Roman" pitchFamily="18" charset="0"/>
                        </a:rPr>
                        <a:t>"</a:t>
                      </a:r>
                      <a:r>
                        <a:rPr lang="sr-Cyrl-R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Стефан Првовенчани</a:t>
                      </a:r>
                      <a:r>
                        <a:rPr lang="sr-Cyrl-RS" sz="1200" baseline="0" dirty="0" smtClean="0">
                          <a:latin typeface="Calibri"/>
                          <a:cs typeface="Times New Roman" pitchFamily="18" charset="0"/>
                        </a:rPr>
                        <a:t>"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72.594.750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1,13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Краљевачко позориште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54.474.000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0,85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Културни центар </a:t>
                      </a:r>
                      <a:r>
                        <a:rPr lang="sr-Cyrl-RS" sz="1200" dirty="0" smtClean="0">
                          <a:latin typeface="Calibri"/>
                          <a:cs typeface="Times New Roman" pitchFamily="18" charset="0"/>
                        </a:rPr>
                        <a:t>"</a:t>
                      </a:r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Рибница"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55.962.800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0,87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Дом културе </a:t>
                      </a:r>
                      <a:r>
                        <a:rPr lang="sr-Cyrl-RS" sz="1200" dirty="0" smtClean="0">
                          <a:latin typeface="Calibri"/>
                          <a:cs typeface="Times New Roman" pitchFamily="18" charset="0"/>
                        </a:rPr>
                        <a:t>"</a:t>
                      </a:r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Студеница</a:t>
                      </a:r>
                      <a:r>
                        <a:rPr lang="sr-Cyrl-RS" sz="1200" dirty="0" smtClean="0">
                          <a:latin typeface="Calibri"/>
                          <a:cs typeface="Times New Roman" pitchFamily="18" charset="0"/>
                        </a:rPr>
                        <a:t>"</a:t>
                      </a:r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Ушће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13.747.000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Завод за заштиту споменика културе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39.678.000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Спортски центар </a:t>
                      </a:r>
                      <a:r>
                        <a:rPr lang="sr-Cyrl-RS" sz="1200" dirty="0" smtClean="0">
                          <a:latin typeface="Calibri"/>
                          <a:cs typeface="Times New Roman" pitchFamily="18" charset="0"/>
                        </a:rPr>
                        <a:t>"</a:t>
                      </a:r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Ибар"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71.664.000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1,12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Предшколска установа </a:t>
                      </a:r>
                      <a:r>
                        <a:rPr lang="sr-Cyrl-RS" sz="1200" dirty="0" smtClean="0">
                          <a:latin typeface="Calibri"/>
                          <a:cs typeface="Times New Roman" pitchFamily="18" charset="0"/>
                        </a:rPr>
                        <a:t>"</a:t>
                      </a:r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Олга Јовичић-Рита</a:t>
                      </a:r>
                      <a:r>
                        <a:rPr lang="sr-Cyrl-RS" sz="1200" dirty="0" smtClean="0">
                          <a:latin typeface="Calibri"/>
                          <a:cs typeface="Times New Roman" pitchFamily="18" charset="0"/>
                        </a:rPr>
                        <a:t>"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611.824.000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9,54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Дечје одмаралиште </a:t>
                      </a:r>
                      <a:r>
                        <a:rPr lang="sr-Cyrl-RS" sz="1200" dirty="0" smtClean="0">
                          <a:latin typeface="Calibri"/>
                          <a:cs typeface="Times New Roman" pitchFamily="18" charset="0"/>
                        </a:rPr>
                        <a:t>"</a:t>
                      </a:r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Гоч"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92.359.000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Туристичка организација Краљево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41.975.000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0,65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Месне заједнице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16.502.000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686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Центар локалне услуге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66.414.935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1,04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8572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/>
              <a:t>Најважнији капитални пројекти у 2023. и наредне две године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1357298"/>
          <a:ext cx="8784975" cy="496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296144"/>
                <a:gridCol w="3960440"/>
                <a:gridCol w="648072"/>
                <a:gridCol w="1080120"/>
                <a:gridCol w="1080119"/>
              </a:tblGrid>
              <a:tr h="288038"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Раздео/</a:t>
                      </a:r>
                    </a:p>
                    <a:p>
                      <a:pPr algn="ctr"/>
                      <a:r>
                        <a:rPr lang="sr-Cyrl-R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Глава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Буџетски корисник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Опис</a:t>
                      </a:r>
                    </a:p>
                    <a:p>
                      <a:pPr algn="ctr"/>
                      <a:r>
                        <a:rPr lang="sr-Cyrl-R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капиталног пројекта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smtClean="0">
                          <a:latin typeface="Times New Roman" pitchFamily="18" charset="0"/>
                          <a:cs typeface="Times New Roman" pitchFamily="18" charset="0"/>
                        </a:rPr>
                        <a:t>Извор </a:t>
                      </a:r>
                      <a:r>
                        <a:rPr lang="sr-Cyrl-RS" sz="1200" b="1" smtClean="0">
                          <a:latin typeface="Times New Roman" pitchFamily="18" charset="0"/>
                          <a:cs typeface="Times New Roman" pitchFamily="18" charset="0"/>
                        </a:rPr>
                        <a:t>фин.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96024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501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Градска управа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Изградња</a:t>
                      </a:r>
                      <a:r>
                        <a:rPr lang="sr-Cyrl-R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фискултурне сале у ОШ  </a:t>
                      </a:r>
                      <a:r>
                        <a:rPr lang="sr-Cyrl-RS" sz="1200" baseline="0" dirty="0" smtClean="0">
                          <a:latin typeface="Calibri"/>
                          <a:cs typeface="Times New Roman" pitchFamily="18" charset="0"/>
                        </a:rPr>
                        <a:t>"</a:t>
                      </a:r>
                      <a:r>
                        <a:rPr lang="sr-Cyrl-R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Димитрије Туцовић</a:t>
                      </a:r>
                      <a:r>
                        <a:rPr lang="sr-Cyrl-RS" sz="1200" baseline="0" dirty="0" smtClean="0">
                          <a:latin typeface="Calibri"/>
                          <a:cs typeface="Times New Roman" pitchFamily="18" charset="0"/>
                        </a:rPr>
                        <a:t>"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01,13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458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Регулација атмосферске канализације у Жичкој улици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01,13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Изградња атмосферске канализације са дела северне обилазнице</a:t>
                      </a:r>
                      <a:r>
                        <a:rPr lang="sr-Cyrl-R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Индустријске, Стадионске и Авијатичарске улице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01,13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15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Атмосферска канализација у Рибници од улице Ђуре Дукића до реке Рибница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01, 13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Санација Градске депоније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2576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Наставак изградње Северне обилазнице 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01,13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Реконструкција Рудничке улице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01,13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Изградња моста преко потока Маква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01,13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712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Изградња моста Вољавчи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01,13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424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Санација пута за гробље у Матаругама</a:t>
                      </a:r>
                    </a:p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Реконструкција централне улице у Ушћу</a:t>
                      </a:r>
                    </a:p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Израда</a:t>
                      </a:r>
                      <a:r>
                        <a:rPr lang="sr-Cyrl-R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система за безбедност града и евиденције саобраћајних прекршаја</a:t>
                      </a:r>
                      <a:endParaRPr lang="sr-Cyrl-R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Капитално одржавање јавне расвете заменом живиних и натријумових сијалица</a:t>
                      </a:r>
                      <a:r>
                        <a:rPr lang="sr-Cyrl-RS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лед расветом са потребном докум.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01,13</a:t>
                      </a:r>
                    </a:p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01,13</a:t>
                      </a:r>
                    </a:p>
                    <a:p>
                      <a:pPr algn="ctr"/>
                      <a:endParaRPr lang="sr-Cyrl-R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01,13</a:t>
                      </a:r>
                    </a:p>
                    <a:p>
                      <a:pPr algn="ctr"/>
                      <a:endParaRPr lang="sr-Cyrl-R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01,13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9.000.000</a:t>
                      </a:r>
                    </a:p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32.000.000</a:t>
                      </a:r>
                    </a:p>
                    <a:p>
                      <a:pPr algn="r"/>
                      <a:endParaRPr lang="sr-Cyrl-R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20.000.000</a:t>
                      </a:r>
                    </a:p>
                    <a:p>
                      <a:pPr algn="r"/>
                      <a:endParaRPr lang="sr-Cyrl-R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9.000.000</a:t>
                      </a:r>
                    </a:p>
                    <a:p>
                      <a:pPr algn="r"/>
                      <a:endParaRPr lang="sr-Cyrl-R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sr-Cyrl-R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50.000.000</a:t>
                      </a:r>
                    </a:p>
                    <a:p>
                      <a:pPr algn="r"/>
                      <a:endParaRPr lang="sr-Cyrl-R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sr-Cyrl-R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260.000.000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1136">
                <a:tc>
                  <a:txBody>
                    <a:bodyPr/>
                    <a:lstStyle/>
                    <a:p>
                      <a:pPr algn="ctr"/>
                      <a:r>
                        <a:rPr lang="sr-Cyrl-R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∑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717.000.000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830.000.000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280920" cy="5472608"/>
          </a:xfrm>
        </p:spPr>
        <p:txBody>
          <a:bodyPr>
            <a:normAutofit fontScale="92500" lnSpcReduction="10000"/>
          </a:bodyPr>
          <a:lstStyle/>
          <a:p>
            <a:pPr algn="l"/>
            <a:endParaRPr lang="sr-Cyrl-RS" dirty="0" smtClean="0"/>
          </a:p>
          <a:p>
            <a:pPr algn="just"/>
            <a:r>
              <a:rPr lang="sr-Cyrl-RS" dirty="0" smtClean="0"/>
              <a:t>НА КРАЈУ ЖЕЛИМО ДА ВАМ СЕ ЗАХВАЛИМО ШТО СТЕ ИЗДВОЈИЛИ ВРЕМЕ ЗА ЧИТАЊЕ ОВЕ ПРЕЗЕНТАЦИЈЕ БУЏЕТА И ПОЗИВАМО ВАС ДА АКТИВНО УЧЕСТВУЈЕТЕ У ИЗРАДИ БУЏЕТА ЗА 2024. ГОДИНУ, КАКО БИСМО ЗАЈЕДНО ОДРЕДИЛИ ПРИОРИТЕТЕ У ПЛАНИРАЊУ РАЗВОЈА ГРАДА КРАЉЕВА И ПОВЕЋАЛИ КВАЛИТЕТ ЖИВОТА У ЊЕМУ.</a:t>
            </a:r>
          </a:p>
          <a:p>
            <a:pPr algn="l"/>
            <a:endParaRPr lang="sr-Cyrl-RS" dirty="0" smtClean="0"/>
          </a:p>
          <a:p>
            <a:pPr algn="just"/>
            <a:r>
              <a:rPr lang="sr-Cyrl-RS" dirty="0" smtClean="0"/>
              <a:t>УКОЛИКО СТЕ ЗАИНТЕРЕСОВАНИ ДА САГЛЕДАТЕ У ЦЕЛОСТИ ОДЛУКУ </a:t>
            </a:r>
            <a:r>
              <a:rPr lang="sr-Cyrl-RS" smtClean="0"/>
              <a:t>О ИЗМЕНАМА И ДОПУНАМА ОДЛУКЕ О БУЏЕТУ </a:t>
            </a:r>
            <a:r>
              <a:rPr lang="sr-Cyrl-RS" dirty="0" smtClean="0"/>
              <a:t>ГРАДА КРАЉЕВА </a:t>
            </a:r>
            <a:r>
              <a:rPr lang="sr-Cyrl-RS" smtClean="0"/>
              <a:t>ЗА </a:t>
            </a:r>
            <a:r>
              <a:rPr lang="sr-Cyrl-RS" smtClean="0"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sr-Cyrl-RS" smtClean="0"/>
              <a:t>. </a:t>
            </a:r>
            <a:r>
              <a:rPr lang="sr-Cyrl-RS" dirty="0" smtClean="0"/>
              <a:t>ГОДИНУ, ИСТУ МОЖЕТЕ ПРЕУЗЕТИ НА САЈТУ ГРАДА КРАЉЕВА:</a:t>
            </a:r>
          </a:p>
          <a:p>
            <a:pPr algn="ctr"/>
            <a:r>
              <a:rPr lang="en-US" dirty="0" smtClean="0">
                <a:hlinkClick r:id="rId2"/>
              </a:rPr>
              <a:t>https://www.kraljevo.rs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648072"/>
          </a:xfrm>
        </p:spPr>
        <p:txBody>
          <a:bodyPr>
            <a:normAutofit/>
          </a:bodyPr>
          <a:lstStyle/>
          <a:p>
            <a:pPr algn="l"/>
            <a:r>
              <a:rPr lang="sr-Cyrl-RS" sz="3200" dirty="0" smtClean="0"/>
              <a:t>САДРЖАЈ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7854696" cy="5328592"/>
          </a:xfrm>
        </p:spPr>
        <p:txBody>
          <a:bodyPr>
            <a:normAutofit fontScale="70000" lnSpcReduction="20000"/>
          </a:bodyPr>
          <a:lstStyle/>
          <a:p>
            <a:pPr marL="514350" indent="-514350" algn="l">
              <a:buFont typeface="Arial" pitchFamily="34" charset="0"/>
              <a:buChar char="•"/>
            </a:pPr>
            <a:r>
              <a:rPr lang="sr-Cyrl-RS" dirty="0" smtClean="0"/>
              <a:t>Увод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sr-Cyrl-RS" dirty="0" smtClean="0"/>
              <a:t>Ко се финансира из буџета?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sr-Cyrl-RS" dirty="0" smtClean="0"/>
              <a:t>Како настаје буџет града?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sr-Cyrl-RS" dirty="0" smtClean="0"/>
              <a:t>   -Појам буџета</a:t>
            </a:r>
          </a:p>
          <a:p>
            <a:pPr marL="514350" indent="-514350" algn="l"/>
            <a:r>
              <a:rPr lang="sr-Cyrl-RS" dirty="0" smtClean="0"/>
              <a:t>            -Ко учествује у изради буџета?</a:t>
            </a:r>
          </a:p>
          <a:p>
            <a:pPr marL="514350" indent="-514350" algn="l"/>
            <a:r>
              <a:rPr lang="sr-Cyrl-RS" dirty="0" smtClean="0"/>
              <a:t>            -На основу чега се доноси буџет?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sr-Cyrl-RS" dirty="0" smtClean="0"/>
              <a:t>Како се пуни градска каса?</a:t>
            </a:r>
          </a:p>
          <a:p>
            <a:pPr marL="514350" indent="-514350" algn="l"/>
            <a:r>
              <a:rPr lang="sr-Cyrl-RS" dirty="0" smtClean="0"/>
              <a:t>            -Шта су приходи и примања буџета?</a:t>
            </a:r>
          </a:p>
          <a:p>
            <a:pPr marL="514350" indent="-514350" algn="l"/>
            <a:r>
              <a:rPr lang="sr-Cyrl-RS" dirty="0" smtClean="0"/>
              <a:t>            -Структура прихода и примања</a:t>
            </a:r>
          </a:p>
          <a:p>
            <a:pPr marL="514350" indent="-514350" algn="l"/>
            <a:r>
              <a:rPr lang="sr-Cyrl-RS" dirty="0" smtClean="0"/>
              <a:t>            -Шта се променило у односу на 20</a:t>
            </a:r>
            <a:r>
              <a:rPr lang="sr-Latn-RS" dirty="0" smtClean="0"/>
              <a:t>2</a:t>
            </a:r>
            <a:r>
              <a:rPr lang="sr-Cyrl-RS" dirty="0" smtClean="0"/>
              <a:t>2.годину</a:t>
            </a:r>
            <a:r>
              <a:rPr lang="sr-Cyrl-RS" dirty="0" smtClean="0"/>
              <a:t>?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sr-Cyrl-RS" dirty="0" smtClean="0"/>
              <a:t>На шта се троше јавна средства?</a:t>
            </a:r>
          </a:p>
          <a:p>
            <a:pPr marL="514350" indent="-514350" algn="l"/>
            <a:r>
              <a:rPr lang="sr-Cyrl-RS" dirty="0" smtClean="0"/>
              <a:t>              -Шта су расходи и издаци буџета?</a:t>
            </a:r>
          </a:p>
          <a:p>
            <a:pPr marL="514350" indent="-514350" algn="l"/>
            <a:r>
              <a:rPr lang="sr-Cyrl-RS" dirty="0" smtClean="0"/>
              <a:t>              -Структура расхода и издатака</a:t>
            </a:r>
          </a:p>
          <a:p>
            <a:pPr marL="514350" indent="-514350" algn="l"/>
            <a:r>
              <a:rPr lang="sr-Cyrl-RS" dirty="0" smtClean="0"/>
              <a:t>              -Шта се променило у односу на 20</a:t>
            </a:r>
            <a:r>
              <a:rPr lang="sr-Latn-RS" dirty="0" smtClean="0"/>
              <a:t>2</a:t>
            </a:r>
            <a:r>
              <a:rPr lang="sr-Cyrl-RS" dirty="0" smtClean="0"/>
              <a:t>2.годину</a:t>
            </a:r>
            <a:r>
              <a:rPr lang="sr-Cyrl-RS" dirty="0" smtClean="0"/>
              <a:t>?</a:t>
            </a:r>
          </a:p>
          <a:p>
            <a:pPr marL="514350" indent="-514350" algn="l"/>
            <a:r>
              <a:rPr lang="sr-Cyrl-RS" dirty="0" smtClean="0"/>
              <a:t>              -Расходи буџета по програмима</a:t>
            </a:r>
          </a:p>
          <a:p>
            <a:pPr marL="514350" indent="-514350" algn="l"/>
            <a:r>
              <a:rPr lang="sr-Cyrl-RS" dirty="0" smtClean="0"/>
              <a:t>              -Расходи буџета расподељени по буџетским корисницима</a:t>
            </a:r>
          </a:p>
          <a:p>
            <a:pPr marL="514350" indent="-514350" algn="l"/>
            <a:r>
              <a:rPr lang="sr-Cyrl-RS" dirty="0" smtClean="0"/>
              <a:t>              -Најважнији капитални пројекти</a:t>
            </a:r>
          </a:p>
          <a:p>
            <a:pPr marL="514350" indent="-514350" algn="l"/>
            <a:r>
              <a:rPr lang="sr-Cyrl-RS" dirty="0" smtClean="0"/>
              <a:t>              -Најважнији пројекти од интереса за локалну заједницу</a:t>
            </a:r>
          </a:p>
          <a:p>
            <a:pPr marL="514350" indent="-514350" algn="l"/>
            <a:r>
              <a:rPr lang="sr-Cyrl-RS" sz="2000" dirty="0" smtClean="0"/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720080"/>
          </a:xfrm>
        </p:spPr>
        <p:txBody>
          <a:bodyPr>
            <a:normAutofit/>
          </a:bodyPr>
          <a:lstStyle/>
          <a:p>
            <a:pPr algn="l"/>
            <a:r>
              <a:rPr lang="sr-Cyrl-RS" sz="3200" dirty="0" smtClean="0">
                <a:solidFill>
                  <a:schemeClr val="tx1"/>
                </a:solidFill>
              </a:rPr>
              <a:t>Драги суграђани и суграђанке,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424936" cy="53285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r-Cyrl-RS" sz="1900" dirty="0" smtClean="0"/>
              <a:t>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pPr algn="just"/>
            <a:endParaRPr lang="sr-Cyrl-RS" sz="1900" dirty="0" smtClean="0"/>
          </a:p>
          <a:p>
            <a:pPr algn="just"/>
            <a:r>
              <a:rPr lang="sr-Cyrl-RS" sz="1900" dirty="0" smtClean="0"/>
              <a:t>Грађански буџет представља сажет и јасан приказ Одлуке о изменама и допунама Одлуке о буџету града Краљева за 2023.годину, која је по својој форми веома обимна и тешка за разумевање због специфичних појмова и класификација које је чине.</a:t>
            </a:r>
            <a:r>
              <a:rPr lang="sr-Latn-RS" sz="1900" dirty="0" smtClean="0"/>
              <a:t> </a:t>
            </a:r>
            <a:r>
              <a:rPr lang="sr-Cyrl-RS" sz="1900" dirty="0" smtClean="0"/>
              <a:t>То је најважнији  документ који Скупштина града усваја у календарској години.</a:t>
            </a:r>
          </a:p>
          <a:p>
            <a:pPr algn="just"/>
            <a:endParaRPr lang="sr-Cyrl-RS" sz="1900" dirty="0" smtClean="0"/>
          </a:p>
          <a:p>
            <a:pPr algn="just"/>
            <a:r>
              <a:rPr lang="sr-Cyrl-RS" sz="1900" dirty="0" smtClean="0"/>
              <a:t>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Града, као и о начину планирања, расподеле и трошења буџетских средстава.</a:t>
            </a:r>
          </a:p>
          <a:p>
            <a:pPr algn="just"/>
            <a:endParaRPr lang="sr-Cyrl-RS" sz="1900" dirty="0" smtClean="0"/>
          </a:p>
          <a:p>
            <a:pPr algn="just"/>
            <a:r>
              <a:rPr lang="sr-Cyrl-RS" sz="1900" dirty="0" smtClean="0"/>
              <a:t>Током усвајања буџета за 2023. годину спроведена је јавна расправа у којој су грађанке и грађани имали прилику да предложе како град Краљево треба да потроши новац којим располаже. Анализом приспелих предлога, утврђено је да су неки капитални пројекти већ започети, део предлога је прихваћен и уграђен у нацрт Одлуке о буџету, док су остали предлози грађана упућени на разматрање. Хвала вам на предлозима и верујем да ће наредне године много више суграђана учествовати у јавној распарви, што ће допринети још бољем и ефикаснијем управљању јавним финансијама.</a:t>
            </a:r>
          </a:p>
          <a:p>
            <a:pPr algn="l"/>
            <a:endParaRPr lang="sr-Cyrl-RS" sz="1900" dirty="0" smtClean="0"/>
          </a:p>
          <a:p>
            <a:r>
              <a:rPr lang="sr-Cyrl-RS" sz="1900" dirty="0" smtClean="0"/>
              <a:t>                                                                                              Градоначелник</a:t>
            </a:r>
          </a:p>
          <a:p>
            <a:r>
              <a:rPr lang="sr-Cyrl-RS" sz="1900" dirty="0" smtClean="0"/>
              <a:t>Предраг Терзић                                                                                             </a:t>
            </a:r>
          </a:p>
          <a:p>
            <a:pPr algn="l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72008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/>
              <a:t>ПРОЦЕС ПРИПРЕМЕ БУЏЕТА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68952" cy="5328592"/>
          </a:xfrm>
        </p:spPr>
        <p:txBody>
          <a:bodyPr>
            <a:normAutofit/>
          </a:bodyPr>
          <a:lstStyle/>
          <a:p>
            <a:pPr algn="just"/>
            <a:r>
              <a:rPr lang="sr-Cyrl-RS" sz="1600" dirty="0" smtClean="0"/>
              <a:t>Процедура приликом припреме буџета је веома сложена јер постоје законске одредбе и правила која се морају поштовати приликом израде буџета, његовог доношења, као и извршења.</a:t>
            </a:r>
          </a:p>
          <a:p>
            <a:pPr algn="just"/>
            <a:r>
              <a:rPr lang="sr-Cyrl-RS" sz="1600" dirty="0" smtClean="0"/>
              <a:t>Буџет локалне власти припрема локални орган управе надлежан за финансије, у сарадњи са другим локалним органима, односно, другим корисницима буџета, према утврђеној процедури која је дефинисана Законом о буџетском систему.</a:t>
            </a:r>
          </a:p>
          <a:p>
            <a:pPr algn="just"/>
            <a:r>
              <a:rPr lang="sr-Cyrl-RS" sz="1600" dirty="0" smtClean="0"/>
              <a:t>Буџет усваја скупштина, доношењем акта о буџету (на републичком нивоу власти закон, односно, на локалном нивоу одлука).</a:t>
            </a:r>
          </a:p>
          <a:p>
            <a:pPr algn="just"/>
            <a:r>
              <a:rPr lang="sr-Cyrl-RS" sz="1600" dirty="0" smtClean="0"/>
              <a:t>Након усвајања буџета, односно, доношења акта о буџету, план утврђен буџетом постаје обавезујући за све кориснике и средства могу да се троше искључиво у оквирима усвојеног буџета.</a:t>
            </a:r>
          </a:p>
          <a:p>
            <a:pPr algn="just"/>
            <a:r>
              <a:rPr lang="sr-Cyrl-RS" sz="1600" dirty="0" smtClean="0"/>
              <a:t>Сваки буџетски корисник је одговоран за трошење буџетом додељених средстава у погледу законитости и сврсисходности.</a:t>
            </a:r>
          </a:p>
          <a:p>
            <a:pPr algn="just"/>
            <a:r>
              <a:rPr lang="sr-Cyrl-RS" sz="1600" dirty="0" smtClean="0"/>
              <a:t>Уколико планирани приходи и примања и/или планирани расходи и издаци не одговарају потребама локалне самоуправе, буџет може да се мења током године. Промена буџета се назива ребаланс буџета и доноси се поистој процедури као и буџет. Када се заврши буџетска година, сачињава се годишњи извештај о извршењу буџета. Тај извештај се назива завршни рачун буџета и усваја га скупштина, доношењем акта о завршном рачуну буџета.</a:t>
            </a:r>
          </a:p>
          <a:p>
            <a:pPr algn="just"/>
            <a:r>
              <a:rPr lang="sr-Cyrl-RS" sz="1600" dirty="0" smtClean="0"/>
              <a:t>Завршни рачун буџета показује колико је локална самоуправа заиста прикупила средства и за које је намене прикупљена средства утрошила.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620688"/>
          </a:xfrm>
        </p:spPr>
        <p:txBody>
          <a:bodyPr>
            <a:normAutofit/>
          </a:bodyPr>
          <a:lstStyle/>
          <a:p>
            <a:pPr algn="l"/>
            <a:r>
              <a:rPr lang="sr-Cyrl-RS" sz="3200" dirty="0" smtClean="0"/>
              <a:t>Ко се финансира из буџета?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836712"/>
            <a:ext cx="8143056" cy="561662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r-Cyrl-RS" sz="1900" dirty="0" smtClean="0"/>
              <a:t>Одговор на ово питање даје организациона класификација расхода и издатака, која показује ко су корисници буџетских средстава,а у буџету се означава бројем раздела и главе и називом корисника.</a:t>
            </a:r>
          </a:p>
          <a:p>
            <a:pPr algn="l"/>
            <a:endParaRPr lang="sr-Cyrl-RS" sz="1900" dirty="0" smtClean="0"/>
          </a:p>
          <a:p>
            <a:pPr algn="l"/>
            <a:r>
              <a:rPr lang="sr-Cyrl-RS" sz="1900" dirty="0" smtClean="0"/>
              <a:t>Из буџета града Краљева се финансирају директни корисници буџетских средстава: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1900" dirty="0" smtClean="0"/>
              <a:t>      Скупштина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1900" dirty="0" smtClean="0"/>
              <a:t>      Градско веће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1900" dirty="0" smtClean="0"/>
              <a:t>      Градоначелник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1900" dirty="0" smtClean="0"/>
              <a:t>      Градско јавно правобранилаштво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1900" dirty="0" smtClean="0"/>
              <a:t>      Градска управа </a:t>
            </a:r>
          </a:p>
          <a:p>
            <a:pPr algn="l">
              <a:buFont typeface="Wingdings" pitchFamily="2" charset="2"/>
              <a:buChar char="v"/>
            </a:pPr>
            <a:endParaRPr lang="sr-Cyrl-RS" sz="1900" dirty="0" smtClean="0"/>
          </a:p>
          <a:p>
            <a:pPr algn="l"/>
            <a:r>
              <a:rPr lang="sr-Cyrl-RS" sz="1900" dirty="0" smtClean="0"/>
              <a:t>Из буџета се финансирају и индиректни корисници буџетских средстава у оквиру Градске управе: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1900" dirty="0" smtClean="0"/>
              <a:t>       Туристичка организација Краљева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1900" dirty="0" smtClean="0"/>
              <a:t>       Установе културе: Народни музеј, Народна библиотека, </a:t>
            </a:r>
          </a:p>
          <a:p>
            <a:pPr algn="l"/>
            <a:r>
              <a:rPr lang="sr-Cyrl-RS" sz="1900" dirty="0" smtClean="0"/>
              <a:t>                                            Историјски архив, Краљевачко позориште, </a:t>
            </a:r>
          </a:p>
          <a:p>
            <a:pPr algn="l"/>
            <a:r>
              <a:rPr lang="sr-Cyrl-RS" sz="1900" dirty="0" smtClean="0"/>
              <a:t>                                           КЦ Рибница, ДК Студеница Ушће, Завод за заштиту</a:t>
            </a:r>
          </a:p>
          <a:p>
            <a:pPr algn="l"/>
            <a:r>
              <a:rPr lang="sr-Cyrl-RS" sz="1900" dirty="0" smtClean="0"/>
              <a:t>                                           споменика културе...)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1900" dirty="0" smtClean="0"/>
              <a:t>       Предшколска установа </a:t>
            </a:r>
            <a:r>
              <a:rPr lang="sr-Cyrl-RS" sz="1900" dirty="0" smtClean="0">
                <a:latin typeface="Calibri"/>
              </a:rPr>
              <a:t>"</a:t>
            </a:r>
            <a:r>
              <a:rPr lang="sr-Cyrl-RS" sz="1900" dirty="0" smtClean="0"/>
              <a:t>Олга Јовичић-Рита</a:t>
            </a:r>
            <a:r>
              <a:rPr lang="sr-Cyrl-RS" sz="1900" dirty="0" smtClean="0">
                <a:latin typeface="Calibri"/>
              </a:rPr>
              <a:t>"</a:t>
            </a:r>
            <a:endParaRPr lang="sr-Cyrl-RS" sz="1900" dirty="0" smtClean="0"/>
          </a:p>
          <a:p>
            <a:pPr algn="l">
              <a:buFont typeface="Wingdings" pitchFamily="2" charset="2"/>
              <a:buChar char="v"/>
            </a:pPr>
            <a:r>
              <a:rPr lang="sr-Cyrl-RS" sz="1900" dirty="0" smtClean="0"/>
              <a:t>       Дечје одмаралиште </a:t>
            </a:r>
            <a:r>
              <a:rPr lang="sr-Cyrl-RS" sz="1900" dirty="0" smtClean="0">
                <a:latin typeface="Calibri"/>
              </a:rPr>
              <a:t>"</a:t>
            </a:r>
            <a:r>
              <a:rPr lang="sr-Cyrl-RS" sz="1900" dirty="0" smtClean="0"/>
              <a:t>Гоч</a:t>
            </a:r>
            <a:r>
              <a:rPr lang="sr-Cyrl-RS" sz="1900" dirty="0" smtClean="0">
                <a:latin typeface="Calibri"/>
              </a:rPr>
              <a:t>"</a:t>
            </a:r>
            <a:endParaRPr lang="sr-Cyrl-RS" sz="1900" dirty="0" smtClean="0"/>
          </a:p>
          <a:p>
            <a:pPr algn="l">
              <a:buFont typeface="Wingdings" pitchFamily="2" charset="2"/>
              <a:buChar char="v"/>
            </a:pPr>
            <a:r>
              <a:rPr lang="sr-Cyrl-RS" sz="1900" dirty="0" smtClean="0"/>
              <a:t>       Физичка култура Спортски центар </a:t>
            </a:r>
            <a:r>
              <a:rPr lang="sr-Cyrl-RS" sz="1900" dirty="0" smtClean="0">
                <a:latin typeface="Calibri"/>
              </a:rPr>
              <a:t>"</a:t>
            </a:r>
            <a:r>
              <a:rPr lang="sr-Cyrl-RS" sz="1900" dirty="0" smtClean="0"/>
              <a:t>Ибар</a:t>
            </a:r>
            <a:r>
              <a:rPr lang="sr-Cyrl-RS" sz="1900" dirty="0" smtClean="0">
                <a:latin typeface="Calibri"/>
              </a:rPr>
              <a:t>"</a:t>
            </a:r>
            <a:endParaRPr lang="sr-Cyrl-RS" sz="1900" dirty="0" smtClean="0"/>
          </a:p>
          <a:p>
            <a:pPr algn="l">
              <a:buFont typeface="Wingdings" pitchFamily="2" charset="2"/>
              <a:buChar char="v"/>
            </a:pPr>
            <a:r>
              <a:rPr lang="sr-Cyrl-RS" sz="1900" dirty="0" smtClean="0"/>
              <a:t>       Центар за локалне услуге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1900" dirty="0" smtClean="0"/>
              <a:t>       Месне заједнице (68)</a:t>
            </a:r>
          </a:p>
          <a:p>
            <a:pPr algn="l"/>
            <a:endParaRPr lang="sr-Cyrl-RS" sz="1900" dirty="0" smtClean="0"/>
          </a:p>
          <a:p>
            <a:pPr algn="l"/>
            <a:endParaRPr lang="sr-Cyrl-R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296144"/>
          </a:xfrm>
        </p:spPr>
        <p:txBody>
          <a:bodyPr>
            <a:normAutofit/>
          </a:bodyPr>
          <a:lstStyle/>
          <a:p>
            <a:pPr algn="l"/>
            <a:r>
              <a:rPr lang="sr-Cyrl-RS" sz="3200" dirty="0" smtClean="0"/>
              <a:t>Остали корисници буџетских средстава</a:t>
            </a:r>
            <a:br>
              <a:rPr lang="sr-Cyrl-R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3744416"/>
          </a:xfrm>
        </p:spPr>
        <p:txBody>
          <a:bodyPr>
            <a:normAutofit lnSpcReduction="10000"/>
          </a:bodyPr>
          <a:lstStyle/>
          <a:p>
            <a:pPr algn="l"/>
            <a:r>
              <a:rPr lang="sr-Cyrl-RS" sz="1800" dirty="0" smtClean="0"/>
              <a:t>Остали корисници буџетских средстава  (који се не финансирају у потпуности из буџета) су:</a:t>
            </a:r>
          </a:p>
          <a:p>
            <a:pPr algn="l"/>
            <a:endParaRPr lang="sr-Cyrl-RS" sz="1800" dirty="0" smtClean="0"/>
          </a:p>
          <a:p>
            <a:pPr algn="l">
              <a:buFont typeface="Wingdings" pitchFamily="2" charset="2"/>
              <a:buChar char="v"/>
            </a:pPr>
            <a:r>
              <a:rPr lang="sr-Cyrl-RS" sz="1800" dirty="0" smtClean="0"/>
              <a:t>        Образовне институције (23 основне школе, 10 средњих школа)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1800" dirty="0" smtClean="0"/>
              <a:t>        Здравствене установе (Дом здравља Краљево, Апотекарска установа)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1800" dirty="0" smtClean="0"/>
              <a:t>        Социјалне установе (Центар за социјални рад, Црвени крст) 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1800" dirty="0" smtClean="0"/>
              <a:t>         Јавно комунална предузећа: ЈКП </a:t>
            </a:r>
            <a:r>
              <a:rPr lang="sr-Cyrl-RS" sz="1800" dirty="0" smtClean="0">
                <a:latin typeface="Calibri"/>
              </a:rPr>
              <a:t>"</a:t>
            </a:r>
            <a:r>
              <a:rPr lang="sr-Cyrl-RS" sz="1800" dirty="0" smtClean="0"/>
              <a:t>Пијаца</a:t>
            </a:r>
            <a:r>
              <a:rPr lang="sr-Cyrl-RS" sz="1800" dirty="0" smtClean="0">
                <a:latin typeface="Calibri"/>
              </a:rPr>
              <a:t>"</a:t>
            </a:r>
            <a:r>
              <a:rPr lang="sr-Cyrl-RS" sz="1800" dirty="0" smtClean="0"/>
              <a:t>, ЈКП </a:t>
            </a:r>
            <a:r>
              <a:rPr lang="sr-Cyrl-RS" sz="1800" dirty="0" smtClean="0">
                <a:latin typeface="Calibri"/>
              </a:rPr>
              <a:t>" </a:t>
            </a:r>
            <a:r>
              <a:rPr lang="sr-Cyrl-RS" sz="1800" dirty="0" smtClean="0"/>
              <a:t>Топлана</a:t>
            </a:r>
            <a:r>
              <a:rPr lang="sr-Cyrl-RS" sz="1800" dirty="0" smtClean="0">
                <a:latin typeface="Calibri"/>
              </a:rPr>
              <a:t> "</a:t>
            </a:r>
            <a:r>
              <a:rPr lang="sr-Cyrl-RS" sz="1800" dirty="0" smtClean="0"/>
              <a:t>, </a:t>
            </a:r>
          </a:p>
          <a:p>
            <a:pPr algn="l"/>
            <a:r>
              <a:rPr lang="sr-Cyrl-RS" sz="1800" dirty="0" smtClean="0"/>
              <a:t>             ЈКП </a:t>
            </a:r>
            <a:r>
              <a:rPr lang="sr-Cyrl-RS" sz="1800" dirty="0" smtClean="0">
                <a:latin typeface="Calibri"/>
              </a:rPr>
              <a:t>" </a:t>
            </a:r>
            <a:r>
              <a:rPr lang="sr-Cyrl-RS" sz="1800" dirty="0" smtClean="0"/>
              <a:t>Водовод</a:t>
            </a:r>
            <a:r>
              <a:rPr lang="sr-Cyrl-RS" sz="1800" dirty="0" smtClean="0">
                <a:latin typeface="Calibri"/>
              </a:rPr>
              <a:t> "</a:t>
            </a:r>
            <a:r>
              <a:rPr lang="sr-Cyrl-RS" sz="1800" dirty="0" smtClean="0"/>
              <a:t>,  ЈКП </a:t>
            </a:r>
            <a:r>
              <a:rPr lang="sr-Cyrl-RS" sz="1800" dirty="0" smtClean="0">
                <a:latin typeface="Calibri"/>
              </a:rPr>
              <a:t>" </a:t>
            </a:r>
            <a:r>
              <a:rPr lang="sr-Cyrl-RS" sz="1800" dirty="0" smtClean="0"/>
              <a:t>Чистоћа “, Регионална агенција</a:t>
            </a:r>
          </a:p>
          <a:p>
            <a:pPr algn="l">
              <a:buFont typeface="Wingdings" pitchFamily="2" charset="2"/>
              <a:buChar char="v"/>
            </a:pPr>
            <a:r>
              <a:rPr lang="sr-Cyrl-RS" sz="1800" dirty="0" smtClean="0"/>
              <a:t>        Корисници дотација (организације и удружење грађана у области </a:t>
            </a:r>
          </a:p>
          <a:p>
            <a:pPr algn="l"/>
            <a:r>
              <a:rPr lang="sr-Cyrl-RS" sz="1800" dirty="0" smtClean="0"/>
              <a:t>            културе, социјалне и здравствене заштите, спортске и сличне  </a:t>
            </a:r>
          </a:p>
          <a:p>
            <a:pPr algn="l"/>
            <a:r>
              <a:rPr lang="sr-Cyrl-RS" sz="1800" dirty="0" smtClean="0"/>
              <a:t>            организације чије се активности или пројекти могу финансирати из</a:t>
            </a:r>
          </a:p>
          <a:p>
            <a:pPr algn="l"/>
            <a:r>
              <a:rPr lang="sr-Cyrl-RS" sz="1800" dirty="0" smtClean="0"/>
              <a:t>            буџета, у складу са прописима који уређују ове области) </a:t>
            </a:r>
          </a:p>
          <a:p>
            <a:pPr algn="l"/>
            <a:endParaRPr lang="sr-Cyrl-RS" sz="1800" dirty="0" smtClean="0"/>
          </a:p>
          <a:p>
            <a:pPr algn="l"/>
            <a:endParaRPr lang="sr-Cyrl-RS" sz="1800" dirty="0" smtClean="0"/>
          </a:p>
          <a:p>
            <a:pPr algn="l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648072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/>
              <a:t>Како настаје буџет града?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568952" cy="5400600"/>
          </a:xfrm>
        </p:spPr>
        <p:txBody>
          <a:bodyPr>
            <a:normAutofit fontScale="92500"/>
          </a:bodyPr>
          <a:lstStyle/>
          <a:p>
            <a:pPr algn="just"/>
            <a:r>
              <a:rPr lang="sr-Cyrl-RS" sz="1800" dirty="0" smtClean="0"/>
              <a:t>БУЏЕТ града је правно-финансијски документ којим се утврђује план прихода и примања и расхода и издатака града за једну буџетску, односно календарску годину.</a:t>
            </a:r>
          </a:p>
          <a:p>
            <a:pPr algn="just"/>
            <a:endParaRPr lang="sr-Cyrl-RS" sz="1800" dirty="0" smtClean="0"/>
          </a:p>
          <a:p>
            <a:pPr algn="just"/>
            <a:r>
              <a:rPr lang="sr-Cyrl-RS" sz="1800" dirty="0" smtClean="0"/>
              <a:t>То значи да овај докуменат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sr-Cyrl-RS" sz="1800" dirty="0" smtClean="0"/>
          </a:p>
          <a:p>
            <a:pPr algn="just"/>
            <a:r>
              <a:rPr lang="sr-Cyrl-RS" sz="1800" dirty="0" smtClean="0"/>
              <a:t>Из градског буџета се током године плаћају све обавезе локалне самоуправе. Исто тако у буџет се сливају приходи из којих се подмирују те обавезе.</a:t>
            </a:r>
          </a:p>
          <a:p>
            <a:pPr algn="just"/>
            <a:endParaRPr lang="sr-Cyrl-RS" sz="1800" dirty="0" smtClean="0"/>
          </a:p>
          <a:p>
            <a:pPr algn="just"/>
            <a:r>
              <a:rPr lang="sr-Cyrl-RS" sz="1800" dirty="0" smtClean="0"/>
              <a:t>Градоначелник и локална управа спроводе градску политику, а главна полуга те политике и развоја је управо буџет Града.</a:t>
            </a:r>
          </a:p>
          <a:p>
            <a:pPr algn="just"/>
            <a:endParaRPr lang="sr-Cyrl-RS" sz="1800" dirty="0" smtClean="0"/>
          </a:p>
          <a:p>
            <a:pPr algn="just"/>
            <a:r>
              <a:rPr lang="sr-Cyrl-RS" sz="1800" dirty="0" smtClean="0"/>
              <a:t>Приликом дефинисања овог, за град Краљево 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sr-Cyrl-RS" sz="1800" dirty="0" smtClean="0"/>
          </a:p>
          <a:p>
            <a:pPr algn="just"/>
            <a:r>
              <a:rPr lang="sr-Cyrl-RS" sz="1800" dirty="0" smtClean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5856" y="2636912"/>
            <a:ext cx="3312368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/>
              <a:t>Ко учествује у изради буџета?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836712"/>
            <a:ext cx="2592288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/>
              <a:t>-Градска власт (Скупштина Града, Градоначелник, </a:t>
            </a:r>
          </a:p>
          <a:p>
            <a:r>
              <a:rPr lang="sr-Cyrl-RS" dirty="0" smtClean="0"/>
              <a:t>Градско веће)                                 -Градска управа (организационе јединице-Одељења и стручне службе)</a:t>
            </a: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48064" y="1000108"/>
            <a:ext cx="3710216" cy="1348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-Социјална заштита               </a:t>
            </a:r>
          </a:p>
          <a:p>
            <a:pPr algn="ctr"/>
            <a:r>
              <a:rPr lang="sr-Cyrl-RS" dirty="0" smtClean="0"/>
              <a:t>-Примарна здравствена заштита</a:t>
            </a:r>
          </a:p>
          <a:p>
            <a:pPr algn="ctr"/>
            <a:r>
              <a:rPr lang="sr-Cyrl-RS" dirty="0" smtClean="0"/>
              <a:t> -Основне школе</a:t>
            </a:r>
          </a:p>
          <a:p>
            <a:pPr algn="ctr"/>
            <a:r>
              <a:rPr lang="sr-Cyrl-RS" dirty="0" smtClean="0"/>
              <a:t>-Средње школе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42844" y="4214818"/>
            <a:ext cx="3143272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dirty="0" smtClean="0"/>
              <a:t>-Установе културе</a:t>
            </a:r>
          </a:p>
          <a:p>
            <a:r>
              <a:rPr lang="sr-Cyrl-RS" dirty="0" smtClean="0"/>
              <a:t>-Туристичка организација</a:t>
            </a:r>
          </a:p>
          <a:p>
            <a:r>
              <a:rPr lang="sr-Cyrl-RS" dirty="0" smtClean="0"/>
              <a:t>-Центар локалних </a:t>
            </a:r>
          </a:p>
          <a:p>
            <a:r>
              <a:rPr lang="sr-Cyrl-RS" dirty="0" smtClean="0"/>
              <a:t>  услуга</a:t>
            </a:r>
          </a:p>
          <a:p>
            <a:r>
              <a:rPr lang="sr-Cyrl-RS" dirty="0" smtClean="0"/>
              <a:t>-Предшколска установа</a:t>
            </a:r>
          </a:p>
          <a:p>
            <a:r>
              <a:rPr lang="sr-Cyrl-RS" dirty="0" smtClean="0"/>
              <a:t>-Остале установе (ДО </a:t>
            </a:r>
            <a:r>
              <a:rPr lang="sr-Cyrl-RS" dirty="0" smtClean="0">
                <a:latin typeface="Calibri"/>
              </a:rPr>
              <a:t>"</a:t>
            </a:r>
            <a:r>
              <a:rPr lang="sr-Cyrl-RS" dirty="0" smtClean="0"/>
              <a:t>Гоч</a:t>
            </a:r>
            <a:r>
              <a:rPr lang="sr-Cyrl-RS" dirty="0" smtClean="0">
                <a:latin typeface="Calibri"/>
              </a:rPr>
              <a:t>"</a:t>
            </a:r>
            <a:r>
              <a:rPr lang="sr-Cyrl-RS" dirty="0" smtClean="0"/>
              <a:t>, СЦ </a:t>
            </a:r>
            <a:r>
              <a:rPr lang="sr-Cyrl-RS" dirty="0" smtClean="0">
                <a:latin typeface="Calibri"/>
              </a:rPr>
              <a:t>"</a:t>
            </a:r>
            <a:r>
              <a:rPr lang="sr-Cyrl-RS" dirty="0" smtClean="0"/>
              <a:t>Ибар</a:t>
            </a:r>
            <a:r>
              <a:rPr lang="sr-Cyrl-RS" dirty="0" smtClean="0">
                <a:latin typeface="Calibri"/>
              </a:rPr>
              <a:t>"</a:t>
            </a:r>
            <a:r>
              <a:rPr lang="sr-Cyrl-RS" dirty="0" smtClean="0"/>
              <a:t>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948264" y="4221088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Јавна предузећа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635896" y="5157192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Удружење грађана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9956225">
            <a:off x="2721339" y="4007120"/>
            <a:ext cx="7410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752736">
            <a:off x="2673761" y="2556806"/>
            <a:ext cx="962163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2662695">
            <a:off x="5777348" y="2180401"/>
            <a:ext cx="432048" cy="660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4860032" y="4653136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6441355">
            <a:off x="6449876" y="3934952"/>
            <a:ext cx="484632" cy="722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</TotalTime>
  <Words>3009</Words>
  <Application>Microsoft Office PowerPoint</Application>
  <PresentationFormat>On-screen Show (4:3)</PresentationFormat>
  <Paragraphs>472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ГРАД КРАЉЕВО</vt:lpstr>
      <vt:lpstr>Slide 2</vt:lpstr>
      <vt:lpstr>САДРЖАЈ</vt:lpstr>
      <vt:lpstr>Драги суграђани и суграђанке,</vt:lpstr>
      <vt:lpstr>ПРОЦЕС ПРИПРЕМЕ БУЏЕТА</vt:lpstr>
      <vt:lpstr>Ко се финансира из буџета?</vt:lpstr>
      <vt:lpstr>Остали корисници буџетских средстава </vt:lpstr>
      <vt:lpstr>Како настаје буџет града?</vt:lpstr>
      <vt:lpstr>Slide 9</vt:lpstr>
      <vt:lpstr>Slide 10</vt:lpstr>
      <vt:lpstr>Slide 11</vt:lpstr>
      <vt:lpstr>Шта су приходи и примања буџета</vt:lpstr>
      <vt:lpstr>Шта су приходи и примања буџета</vt:lpstr>
      <vt:lpstr>Slide 14</vt:lpstr>
      <vt:lpstr>Структура планираних прихода и примања за 2023. годину</vt:lpstr>
      <vt:lpstr>Шта се променило у односу на 2022. годину?</vt:lpstr>
      <vt:lpstr>Slide 17</vt:lpstr>
      <vt:lpstr>Шта су расходи и издаци буџета?</vt:lpstr>
      <vt:lpstr>Slide 19</vt:lpstr>
      <vt:lpstr>Структура планираних расхода и издатака буџета за 2023. годину</vt:lpstr>
      <vt:lpstr>Шта се променило у односу на 2022. годину?</vt:lpstr>
      <vt:lpstr>Slide 22</vt:lpstr>
      <vt:lpstr>Структура расхода по буџетским програмима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bojanaz</dc:creator>
  <cp:lastModifiedBy>bojanaz</cp:lastModifiedBy>
  <cp:revision>220</cp:revision>
  <dcterms:created xsi:type="dcterms:W3CDTF">2020-02-03T09:44:26Z</dcterms:created>
  <dcterms:modified xsi:type="dcterms:W3CDTF">2023-07-26T12:22:57Z</dcterms:modified>
</cp:coreProperties>
</file>